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10" r:id="rId1"/>
  </p:sldMasterIdLst>
  <p:notesMasterIdLst>
    <p:notesMasterId r:id="rId12"/>
  </p:notesMasterIdLst>
  <p:handoutMasterIdLst>
    <p:handoutMasterId r:id="rId13"/>
  </p:handoutMasterIdLst>
  <p:sldIdLst>
    <p:sldId id="257" r:id="rId2"/>
    <p:sldId id="263" r:id="rId3"/>
    <p:sldId id="258" r:id="rId4"/>
    <p:sldId id="261" r:id="rId5"/>
    <p:sldId id="264" r:id="rId6"/>
    <p:sldId id="260" r:id="rId7"/>
    <p:sldId id="266" r:id="rId8"/>
    <p:sldId id="268" r:id="rId9"/>
    <p:sldId id="269" r:id="rId10"/>
    <p:sldId id="270" r:id="rId11"/>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CC"/>
    <a:srgbClr val="008000"/>
    <a:srgbClr val="99CC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5579" autoAdjust="0"/>
  </p:normalViewPr>
  <p:slideViewPr>
    <p:cSldViewPr>
      <p:cViewPr>
        <p:scale>
          <a:sx n="118" d="100"/>
          <a:sy n="118" d="100"/>
        </p:scale>
        <p:origin x="-186"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8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7BE84A-D0F2-4F79-8A76-DEBD04F6C9C8}" type="doc">
      <dgm:prSet loTypeId="urn:microsoft.com/office/officeart/2005/8/layout/vProcess5" loCatId="process" qsTypeId="urn:microsoft.com/office/officeart/2005/8/quickstyle/3D1" qsCatId="3D" csTypeId="urn:microsoft.com/office/officeart/2005/8/colors/accent1_2" csCatId="accent1" phldr="1"/>
      <dgm:spPr/>
    </dgm:pt>
    <dgm:pt modelId="{1424D1D8-B00C-4092-BEFE-B3BF504068EC}">
      <dgm:prSet phldrT="[Text]"/>
      <dgm:spPr/>
      <dgm:t>
        <a:bodyPr/>
        <a:lstStyle/>
        <a:p>
          <a:r>
            <a:rPr lang="en-US" dirty="0" smtClean="0"/>
            <a:t>1995 Barnstable County Energy Management Plan – County Commissioners  establish Barnstable County Energy Management Committee – focus on importance of locally administering energy efficiency funds.</a:t>
          </a:r>
          <a:endParaRPr lang="en-US" dirty="0"/>
        </a:p>
      </dgm:t>
    </dgm:pt>
    <dgm:pt modelId="{A8DC9930-7F03-456A-9338-93D3B48893EB}" type="parTrans" cxnId="{096923B3-C62E-4C56-BC38-5B5859A413D2}">
      <dgm:prSet/>
      <dgm:spPr/>
      <dgm:t>
        <a:bodyPr/>
        <a:lstStyle/>
        <a:p>
          <a:endParaRPr lang="en-US"/>
        </a:p>
      </dgm:t>
    </dgm:pt>
    <dgm:pt modelId="{2073595D-9650-4226-A9FD-03C9490EEF53}" type="sibTrans" cxnId="{096923B3-C62E-4C56-BC38-5B5859A413D2}">
      <dgm:prSet/>
      <dgm:spPr/>
      <dgm:t>
        <a:bodyPr/>
        <a:lstStyle/>
        <a:p>
          <a:endParaRPr lang="en-US"/>
        </a:p>
      </dgm:t>
    </dgm:pt>
    <dgm:pt modelId="{E914ACD2-F1C0-4FAA-93A0-CCEB436761A7}">
      <dgm:prSet phldrT="[Text]"/>
      <dgm:spPr/>
      <dgm:t>
        <a:bodyPr/>
        <a:lstStyle/>
        <a:p>
          <a:r>
            <a:rPr lang="en-US" dirty="0" smtClean="0"/>
            <a:t>1997 MA Electric Industry Restructuring Act  - with Town Meeting/Town Council approval formed CLC through inter-governmental agreement.  CLC authorized to aggregate electric customers in an opt-out power supply contract and administer energy efficiency programs in conjunction with power supply.  </a:t>
          </a:r>
          <a:endParaRPr lang="en-US" dirty="0"/>
        </a:p>
      </dgm:t>
    </dgm:pt>
    <dgm:pt modelId="{33CFD05A-A405-4F0E-BD1A-CD9756F1AA79}" type="parTrans" cxnId="{BC368107-8E37-47E3-8786-CFE3E96C3BC9}">
      <dgm:prSet/>
      <dgm:spPr/>
      <dgm:t>
        <a:bodyPr/>
        <a:lstStyle/>
        <a:p>
          <a:endParaRPr lang="en-US"/>
        </a:p>
      </dgm:t>
    </dgm:pt>
    <dgm:pt modelId="{970DBDAA-4E77-4058-8605-2EB3C8EDD37B}" type="sibTrans" cxnId="{BC368107-8E37-47E3-8786-CFE3E96C3BC9}">
      <dgm:prSet/>
      <dgm:spPr/>
      <dgm:t>
        <a:bodyPr/>
        <a:lstStyle/>
        <a:p>
          <a:endParaRPr lang="en-US"/>
        </a:p>
      </dgm:t>
    </dgm:pt>
    <dgm:pt modelId="{982509B1-E486-418C-AE97-235A31C54468}">
      <dgm:prSet phldrT="[Text]"/>
      <dgm:spPr/>
      <dgm:t>
        <a:bodyPr/>
        <a:lstStyle/>
        <a:p>
          <a:r>
            <a:rPr lang="en-US" dirty="0" smtClean="0"/>
            <a:t>July, 2001 CLC’s first Energy Efficiency Plan approved by DTE – Implementation Begins.</a:t>
          </a:r>
          <a:endParaRPr lang="en-US" dirty="0"/>
        </a:p>
      </dgm:t>
    </dgm:pt>
    <dgm:pt modelId="{4FEFC369-E6EA-48AF-A870-E0ECDA5D507F}" type="parTrans" cxnId="{63513F85-FC27-498C-B2AF-CFAC79BE0548}">
      <dgm:prSet/>
      <dgm:spPr/>
      <dgm:t>
        <a:bodyPr/>
        <a:lstStyle/>
        <a:p>
          <a:endParaRPr lang="en-US"/>
        </a:p>
      </dgm:t>
    </dgm:pt>
    <dgm:pt modelId="{708C9BFB-B0E4-4FF5-B647-68D2228FCEAC}" type="sibTrans" cxnId="{63513F85-FC27-498C-B2AF-CFAC79BE0548}">
      <dgm:prSet/>
      <dgm:spPr/>
      <dgm:t>
        <a:bodyPr/>
        <a:lstStyle/>
        <a:p>
          <a:endParaRPr lang="en-US"/>
        </a:p>
      </dgm:t>
    </dgm:pt>
    <dgm:pt modelId="{0A321706-B53E-4CBD-9811-A953E087A35B}">
      <dgm:prSet phldrT="[Text]"/>
      <dgm:spPr/>
      <dgm:t>
        <a:bodyPr/>
        <a:lstStyle/>
        <a:p>
          <a:r>
            <a:rPr lang="en-US" dirty="0" smtClean="0"/>
            <a:t>March, 2005 Customer Choice Opt-out Competitive Power Supply Offering – CLC began serving all electric customer classes.  RFP was issued in 2004 to select vendor to provide retail electric supply to all customers classes.</a:t>
          </a:r>
          <a:endParaRPr lang="en-US" dirty="0"/>
        </a:p>
      </dgm:t>
    </dgm:pt>
    <dgm:pt modelId="{D638F900-02A6-46BC-96F0-BA30E7DCB018}" type="sibTrans" cxnId="{A237E812-CF96-4E00-870F-9A1FD0D8AC13}">
      <dgm:prSet/>
      <dgm:spPr/>
      <dgm:t>
        <a:bodyPr/>
        <a:lstStyle/>
        <a:p>
          <a:endParaRPr lang="en-US"/>
        </a:p>
      </dgm:t>
    </dgm:pt>
    <dgm:pt modelId="{64545BAD-EA5C-422A-A48C-7B9DF5EB9F71}" type="parTrans" cxnId="{A237E812-CF96-4E00-870F-9A1FD0D8AC13}">
      <dgm:prSet/>
      <dgm:spPr/>
      <dgm:t>
        <a:bodyPr/>
        <a:lstStyle/>
        <a:p>
          <a:endParaRPr lang="en-US"/>
        </a:p>
      </dgm:t>
    </dgm:pt>
    <dgm:pt modelId="{BC4D38D6-4AEF-BD4A-838E-407C03FE47CA}">
      <dgm:prSet phldrT="[Text]"/>
      <dgm:spPr/>
      <dgm:t>
        <a:bodyPr/>
        <a:lstStyle/>
        <a:p>
          <a:endParaRPr lang="en-US"/>
        </a:p>
      </dgm:t>
    </dgm:pt>
    <dgm:pt modelId="{257E8903-747F-E94A-8CEB-3044363F7D12}" type="parTrans" cxnId="{7CE67551-DB2F-0C41-8B58-BA5C4F81BC5A}">
      <dgm:prSet/>
      <dgm:spPr/>
      <dgm:t>
        <a:bodyPr/>
        <a:lstStyle/>
        <a:p>
          <a:endParaRPr lang="en-US"/>
        </a:p>
      </dgm:t>
    </dgm:pt>
    <dgm:pt modelId="{A226692D-61DC-DB4C-8D1B-587843CD69C3}" type="sibTrans" cxnId="{7CE67551-DB2F-0C41-8B58-BA5C4F81BC5A}">
      <dgm:prSet/>
      <dgm:spPr/>
      <dgm:t>
        <a:bodyPr/>
        <a:lstStyle/>
        <a:p>
          <a:endParaRPr lang="en-US"/>
        </a:p>
      </dgm:t>
    </dgm:pt>
    <dgm:pt modelId="{83E3124B-74F1-43E6-A1EB-64AA663094F0}">
      <dgm:prSet phldrT="[Text]"/>
      <dgm:spPr/>
      <dgm:t>
        <a:bodyPr/>
        <a:lstStyle/>
        <a:p>
          <a:r>
            <a:rPr lang="en-US" dirty="0" smtClean="0"/>
            <a:t>2000 Cape Light Compact Municipal Aggregation Plan Filed with DTE.   CLC consulted with DOER on the preparation of and public hearings held to develop the Aggregation Plan.  CLC enters into an administrative services agreement with Barnstable County to provide administrative and fiscal functions for CLC.</a:t>
          </a:r>
          <a:endParaRPr lang="en-US" dirty="0"/>
        </a:p>
      </dgm:t>
    </dgm:pt>
    <dgm:pt modelId="{537CE74C-8FE0-45E3-BE3F-2E8E229EB396}" type="sibTrans" cxnId="{A529E983-6CBC-4ACB-985A-2A83ACCF017E}">
      <dgm:prSet/>
      <dgm:spPr/>
      <dgm:t>
        <a:bodyPr/>
        <a:lstStyle/>
        <a:p>
          <a:endParaRPr lang="en-US"/>
        </a:p>
      </dgm:t>
    </dgm:pt>
    <dgm:pt modelId="{A4225907-8A89-4F27-BAD9-C70BAC65702D}" type="parTrans" cxnId="{A529E983-6CBC-4ACB-985A-2A83ACCF017E}">
      <dgm:prSet/>
      <dgm:spPr/>
      <dgm:t>
        <a:bodyPr/>
        <a:lstStyle/>
        <a:p>
          <a:endParaRPr lang="en-US"/>
        </a:p>
      </dgm:t>
    </dgm:pt>
    <dgm:pt modelId="{592C31FF-4FD4-CA40-9C5D-13144AE8B93F}" type="pres">
      <dgm:prSet presAssocID="{D97BE84A-D0F2-4F79-8A76-DEBD04F6C9C8}" presName="outerComposite" presStyleCnt="0">
        <dgm:presLayoutVars>
          <dgm:chMax val="5"/>
          <dgm:dir/>
          <dgm:resizeHandles val="exact"/>
        </dgm:presLayoutVars>
      </dgm:prSet>
      <dgm:spPr/>
    </dgm:pt>
    <dgm:pt modelId="{EDE0390C-7004-5347-9618-812711A4E85A}" type="pres">
      <dgm:prSet presAssocID="{D97BE84A-D0F2-4F79-8A76-DEBD04F6C9C8}" presName="dummyMaxCanvas" presStyleCnt="0">
        <dgm:presLayoutVars/>
      </dgm:prSet>
      <dgm:spPr/>
    </dgm:pt>
    <dgm:pt modelId="{C0E75914-7230-F842-83DE-982DF6FBCE50}" type="pres">
      <dgm:prSet presAssocID="{D97BE84A-D0F2-4F79-8A76-DEBD04F6C9C8}" presName="FiveNodes_1" presStyleLbl="node1" presStyleIdx="0" presStyleCnt="5">
        <dgm:presLayoutVars>
          <dgm:bulletEnabled val="1"/>
        </dgm:presLayoutVars>
      </dgm:prSet>
      <dgm:spPr/>
      <dgm:t>
        <a:bodyPr/>
        <a:lstStyle/>
        <a:p>
          <a:endParaRPr lang="en-US"/>
        </a:p>
      </dgm:t>
    </dgm:pt>
    <dgm:pt modelId="{80DAEAB9-CA22-B847-82C4-E56D8630B684}" type="pres">
      <dgm:prSet presAssocID="{D97BE84A-D0F2-4F79-8A76-DEBD04F6C9C8}" presName="FiveNodes_2" presStyleLbl="node1" presStyleIdx="1" presStyleCnt="5">
        <dgm:presLayoutVars>
          <dgm:bulletEnabled val="1"/>
        </dgm:presLayoutVars>
      </dgm:prSet>
      <dgm:spPr/>
      <dgm:t>
        <a:bodyPr/>
        <a:lstStyle/>
        <a:p>
          <a:endParaRPr lang="en-US"/>
        </a:p>
      </dgm:t>
    </dgm:pt>
    <dgm:pt modelId="{77A13BF8-46AE-5147-AC69-2E0202A9D9B2}" type="pres">
      <dgm:prSet presAssocID="{D97BE84A-D0F2-4F79-8A76-DEBD04F6C9C8}" presName="FiveNodes_3" presStyleLbl="node1" presStyleIdx="2" presStyleCnt="5">
        <dgm:presLayoutVars>
          <dgm:bulletEnabled val="1"/>
        </dgm:presLayoutVars>
      </dgm:prSet>
      <dgm:spPr/>
      <dgm:t>
        <a:bodyPr/>
        <a:lstStyle/>
        <a:p>
          <a:endParaRPr lang="en-US"/>
        </a:p>
      </dgm:t>
    </dgm:pt>
    <dgm:pt modelId="{FCE57FF9-5BD5-3640-AE40-B2B3C6E7E8C8}" type="pres">
      <dgm:prSet presAssocID="{D97BE84A-D0F2-4F79-8A76-DEBD04F6C9C8}" presName="FiveNodes_4" presStyleLbl="node1" presStyleIdx="3" presStyleCnt="5">
        <dgm:presLayoutVars>
          <dgm:bulletEnabled val="1"/>
        </dgm:presLayoutVars>
      </dgm:prSet>
      <dgm:spPr/>
      <dgm:t>
        <a:bodyPr/>
        <a:lstStyle/>
        <a:p>
          <a:endParaRPr lang="en-US"/>
        </a:p>
      </dgm:t>
    </dgm:pt>
    <dgm:pt modelId="{D1E40C48-E12E-F84D-B100-93FD02530E3F}" type="pres">
      <dgm:prSet presAssocID="{D97BE84A-D0F2-4F79-8A76-DEBD04F6C9C8}" presName="FiveNodes_5" presStyleLbl="node1" presStyleIdx="4" presStyleCnt="5">
        <dgm:presLayoutVars>
          <dgm:bulletEnabled val="1"/>
        </dgm:presLayoutVars>
      </dgm:prSet>
      <dgm:spPr/>
      <dgm:t>
        <a:bodyPr/>
        <a:lstStyle/>
        <a:p>
          <a:endParaRPr lang="en-US"/>
        </a:p>
      </dgm:t>
    </dgm:pt>
    <dgm:pt modelId="{94558B4C-3DCE-F045-855F-9002B7423D2B}" type="pres">
      <dgm:prSet presAssocID="{D97BE84A-D0F2-4F79-8A76-DEBD04F6C9C8}" presName="FiveConn_1-2" presStyleLbl="fgAccFollowNode1" presStyleIdx="0" presStyleCnt="4">
        <dgm:presLayoutVars>
          <dgm:bulletEnabled val="1"/>
        </dgm:presLayoutVars>
      </dgm:prSet>
      <dgm:spPr/>
      <dgm:t>
        <a:bodyPr/>
        <a:lstStyle/>
        <a:p>
          <a:endParaRPr lang="en-US"/>
        </a:p>
      </dgm:t>
    </dgm:pt>
    <dgm:pt modelId="{2FDC2524-853A-7841-821D-C1D521B85A62}" type="pres">
      <dgm:prSet presAssocID="{D97BE84A-D0F2-4F79-8A76-DEBD04F6C9C8}" presName="FiveConn_2-3" presStyleLbl="fgAccFollowNode1" presStyleIdx="1" presStyleCnt="4">
        <dgm:presLayoutVars>
          <dgm:bulletEnabled val="1"/>
        </dgm:presLayoutVars>
      </dgm:prSet>
      <dgm:spPr/>
      <dgm:t>
        <a:bodyPr/>
        <a:lstStyle/>
        <a:p>
          <a:endParaRPr lang="en-US"/>
        </a:p>
      </dgm:t>
    </dgm:pt>
    <dgm:pt modelId="{58EE706D-D67C-F142-914F-5CE4260B23FB}" type="pres">
      <dgm:prSet presAssocID="{D97BE84A-D0F2-4F79-8A76-DEBD04F6C9C8}" presName="FiveConn_3-4" presStyleLbl="fgAccFollowNode1" presStyleIdx="2" presStyleCnt="4">
        <dgm:presLayoutVars>
          <dgm:bulletEnabled val="1"/>
        </dgm:presLayoutVars>
      </dgm:prSet>
      <dgm:spPr/>
      <dgm:t>
        <a:bodyPr/>
        <a:lstStyle/>
        <a:p>
          <a:endParaRPr lang="en-US"/>
        </a:p>
      </dgm:t>
    </dgm:pt>
    <dgm:pt modelId="{EAB37E33-D9A5-DB49-A62C-71C6357C1C01}" type="pres">
      <dgm:prSet presAssocID="{D97BE84A-D0F2-4F79-8A76-DEBD04F6C9C8}" presName="FiveConn_4-5" presStyleLbl="fgAccFollowNode1" presStyleIdx="3" presStyleCnt="4">
        <dgm:presLayoutVars>
          <dgm:bulletEnabled val="1"/>
        </dgm:presLayoutVars>
      </dgm:prSet>
      <dgm:spPr/>
      <dgm:t>
        <a:bodyPr/>
        <a:lstStyle/>
        <a:p>
          <a:endParaRPr lang="en-US"/>
        </a:p>
      </dgm:t>
    </dgm:pt>
    <dgm:pt modelId="{153FA0FE-3207-9346-B5D6-73924D3F491D}" type="pres">
      <dgm:prSet presAssocID="{D97BE84A-D0F2-4F79-8A76-DEBD04F6C9C8}" presName="FiveNodes_1_text" presStyleLbl="node1" presStyleIdx="4" presStyleCnt="5">
        <dgm:presLayoutVars>
          <dgm:bulletEnabled val="1"/>
        </dgm:presLayoutVars>
      </dgm:prSet>
      <dgm:spPr/>
      <dgm:t>
        <a:bodyPr/>
        <a:lstStyle/>
        <a:p>
          <a:endParaRPr lang="en-US"/>
        </a:p>
      </dgm:t>
    </dgm:pt>
    <dgm:pt modelId="{23918E09-D67F-0B4F-A1CB-F28E16C60A51}" type="pres">
      <dgm:prSet presAssocID="{D97BE84A-D0F2-4F79-8A76-DEBD04F6C9C8}" presName="FiveNodes_2_text" presStyleLbl="node1" presStyleIdx="4" presStyleCnt="5">
        <dgm:presLayoutVars>
          <dgm:bulletEnabled val="1"/>
        </dgm:presLayoutVars>
      </dgm:prSet>
      <dgm:spPr/>
      <dgm:t>
        <a:bodyPr/>
        <a:lstStyle/>
        <a:p>
          <a:endParaRPr lang="en-US"/>
        </a:p>
      </dgm:t>
    </dgm:pt>
    <dgm:pt modelId="{CC68ABF3-30A4-A246-901E-9CF73AB5FFDB}" type="pres">
      <dgm:prSet presAssocID="{D97BE84A-D0F2-4F79-8A76-DEBD04F6C9C8}" presName="FiveNodes_3_text" presStyleLbl="node1" presStyleIdx="4" presStyleCnt="5">
        <dgm:presLayoutVars>
          <dgm:bulletEnabled val="1"/>
        </dgm:presLayoutVars>
      </dgm:prSet>
      <dgm:spPr/>
      <dgm:t>
        <a:bodyPr/>
        <a:lstStyle/>
        <a:p>
          <a:endParaRPr lang="en-US"/>
        </a:p>
      </dgm:t>
    </dgm:pt>
    <dgm:pt modelId="{5993BB06-D2CF-8E4D-9CD8-74D4847DA298}" type="pres">
      <dgm:prSet presAssocID="{D97BE84A-D0F2-4F79-8A76-DEBD04F6C9C8}" presName="FiveNodes_4_text" presStyleLbl="node1" presStyleIdx="4" presStyleCnt="5">
        <dgm:presLayoutVars>
          <dgm:bulletEnabled val="1"/>
        </dgm:presLayoutVars>
      </dgm:prSet>
      <dgm:spPr/>
      <dgm:t>
        <a:bodyPr/>
        <a:lstStyle/>
        <a:p>
          <a:endParaRPr lang="en-US"/>
        </a:p>
      </dgm:t>
    </dgm:pt>
    <dgm:pt modelId="{870B36F0-7FFB-3C43-A9ED-2F08B41EDBBD}" type="pres">
      <dgm:prSet presAssocID="{D97BE84A-D0F2-4F79-8A76-DEBD04F6C9C8}" presName="FiveNodes_5_text" presStyleLbl="node1" presStyleIdx="4" presStyleCnt="5">
        <dgm:presLayoutVars>
          <dgm:bulletEnabled val="1"/>
        </dgm:presLayoutVars>
      </dgm:prSet>
      <dgm:spPr/>
      <dgm:t>
        <a:bodyPr/>
        <a:lstStyle/>
        <a:p>
          <a:endParaRPr lang="en-US"/>
        </a:p>
      </dgm:t>
    </dgm:pt>
  </dgm:ptLst>
  <dgm:cxnLst>
    <dgm:cxn modelId="{33C454E2-CFEE-274F-8C90-21516BC8C18F}" type="presOf" srcId="{1424D1D8-B00C-4092-BEFE-B3BF504068EC}" destId="{C0E75914-7230-F842-83DE-982DF6FBCE50}" srcOrd="0" destOrd="0" presId="urn:microsoft.com/office/officeart/2005/8/layout/vProcess5"/>
    <dgm:cxn modelId="{FA5DC257-230C-D547-888A-4E074FB2B270}" type="presOf" srcId="{0A321706-B53E-4CBD-9811-A953E087A35B}" destId="{870B36F0-7FFB-3C43-A9ED-2F08B41EDBBD}" srcOrd="1" destOrd="0" presId="urn:microsoft.com/office/officeart/2005/8/layout/vProcess5"/>
    <dgm:cxn modelId="{BC368107-8E37-47E3-8786-CFE3E96C3BC9}" srcId="{D97BE84A-D0F2-4F79-8A76-DEBD04F6C9C8}" destId="{E914ACD2-F1C0-4FAA-93A0-CCEB436761A7}" srcOrd="1" destOrd="0" parTransId="{33CFD05A-A405-4F0E-BD1A-CD9756F1AA79}" sibTransId="{970DBDAA-4E77-4058-8605-2EB3C8EDD37B}"/>
    <dgm:cxn modelId="{B38BA691-27E3-2E40-96FD-F2BCB5D02160}" type="presOf" srcId="{982509B1-E486-418C-AE97-235A31C54468}" destId="{FCE57FF9-5BD5-3640-AE40-B2B3C6E7E8C8}" srcOrd="0" destOrd="0" presId="urn:microsoft.com/office/officeart/2005/8/layout/vProcess5"/>
    <dgm:cxn modelId="{63513F85-FC27-498C-B2AF-CFAC79BE0548}" srcId="{D97BE84A-D0F2-4F79-8A76-DEBD04F6C9C8}" destId="{982509B1-E486-418C-AE97-235A31C54468}" srcOrd="3" destOrd="0" parTransId="{4FEFC369-E6EA-48AF-A870-E0ECDA5D507F}" sibTransId="{708C9BFB-B0E4-4FF5-B647-68D2228FCEAC}"/>
    <dgm:cxn modelId="{ADCB933E-7D40-9448-B9ED-7E99B4C06FFB}" type="presOf" srcId="{E914ACD2-F1C0-4FAA-93A0-CCEB436761A7}" destId="{23918E09-D67F-0B4F-A1CB-F28E16C60A51}" srcOrd="1" destOrd="0" presId="urn:microsoft.com/office/officeart/2005/8/layout/vProcess5"/>
    <dgm:cxn modelId="{A529E983-6CBC-4ACB-985A-2A83ACCF017E}" srcId="{D97BE84A-D0F2-4F79-8A76-DEBD04F6C9C8}" destId="{83E3124B-74F1-43E6-A1EB-64AA663094F0}" srcOrd="2" destOrd="0" parTransId="{A4225907-8A89-4F27-BAD9-C70BAC65702D}" sibTransId="{537CE74C-8FE0-45E3-BE3F-2E8E229EB396}"/>
    <dgm:cxn modelId="{6DC1783A-9D92-4744-A275-0A46DC1BF57A}" type="presOf" srcId="{83E3124B-74F1-43E6-A1EB-64AA663094F0}" destId="{77A13BF8-46AE-5147-AC69-2E0202A9D9B2}" srcOrd="0" destOrd="0" presId="urn:microsoft.com/office/officeart/2005/8/layout/vProcess5"/>
    <dgm:cxn modelId="{1485223D-00D2-BB4F-AD7A-EAD5CC387550}" type="presOf" srcId="{982509B1-E486-418C-AE97-235A31C54468}" destId="{5993BB06-D2CF-8E4D-9CD8-74D4847DA298}" srcOrd="1" destOrd="0" presId="urn:microsoft.com/office/officeart/2005/8/layout/vProcess5"/>
    <dgm:cxn modelId="{BC22F448-9F18-4642-98BD-DDC2891AC1EB}" type="presOf" srcId="{E914ACD2-F1C0-4FAA-93A0-CCEB436761A7}" destId="{80DAEAB9-CA22-B847-82C4-E56D8630B684}" srcOrd="0" destOrd="0" presId="urn:microsoft.com/office/officeart/2005/8/layout/vProcess5"/>
    <dgm:cxn modelId="{A86DF731-AF00-DA45-A8E0-519DE09AC33C}" type="presOf" srcId="{83E3124B-74F1-43E6-A1EB-64AA663094F0}" destId="{CC68ABF3-30A4-A246-901E-9CF73AB5FFDB}" srcOrd="1" destOrd="0" presId="urn:microsoft.com/office/officeart/2005/8/layout/vProcess5"/>
    <dgm:cxn modelId="{A237E812-CF96-4E00-870F-9A1FD0D8AC13}" srcId="{D97BE84A-D0F2-4F79-8A76-DEBD04F6C9C8}" destId="{0A321706-B53E-4CBD-9811-A953E087A35B}" srcOrd="4" destOrd="0" parTransId="{64545BAD-EA5C-422A-A48C-7B9DF5EB9F71}" sibTransId="{D638F900-02A6-46BC-96F0-BA30E7DCB018}"/>
    <dgm:cxn modelId="{096923B3-C62E-4C56-BC38-5B5859A413D2}" srcId="{D97BE84A-D0F2-4F79-8A76-DEBD04F6C9C8}" destId="{1424D1D8-B00C-4092-BEFE-B3BF504068EC}" srcOrd="0" destOrd="0" parTransId="{A8DC9930-7F03-456A-9338-93D3B48893EB}" sibTransId="{2073595D-9650-4226-A9FD-03C9490EEF53}"/>
    <dgm:cxn modelId="{B778B805-2CD7-7D47-95E5-32C7D546F13E}" type="presOf" srcId="{1424D1D8-B00C-4092-BEFE-B3BF504068EC}" destId="{153FA0FE-3207-9346-B5D6-73924D3F491D}" srcOrd="1" destOrd="0" presId="urn:microsoft.com/office/officeart/2005/8/layout/vProcess5"/>
    <dgm:cxn modelId="{7BACA536-722F-714D-96FE-3E3A54DD6BD5}" type="presOf" srcId="{970DBDAA-4E77-4058-8605-2EB3C8EDD37B}" destId="{2FDC2524-853A-7841-821D-C1D521B85A62}" srcOrd="0" destOrd="0" presId="urn:microsoft.com/office/officeart/2005/8/layout/vProcess5"/>
    <dgm:cxn modelId="{3497BCB0-24F4-4443-9167-DFB257204BC9}" type="presOf" srcId="{0A321706-B53E-4CBD-9811-A953E087A35B}" destId="{D1E40C48-E12E-F84D-B100-93FD02530E3F}" srcOrd="0" destOrd="0" presId="urn:microsoft.com/office/officeart/2005/8/layout/vProcess5"/>
    <dgm:cxn modelId="{EB086567-76ED-454A-B1C6-F842FB8381AF}" type="presOf" srcId="{D97BE84A-D0F2-4F79-8A76-DEBD04F6C9C8}" destId="{592C31FF-4FD4-CA40-9C5D-13144AE8B93F}" srcOrd="0" destOrd="0" presId="urn:microsoft.com/office/officeart/2005/8/layout/vProcess5"/>
    <dgm:cxn modelId="{39699AA0-F27F-2E49-865F-337DEE757BFC}" type="presOf" srcId="{708C9BFB-B0E4-4FF5-B647-68D2228FCEAC}" destId="{EAB37E33-D9A5-DB49-A62C-71C6357C1C01}" srcOrd="0" destOrd="0" presId="urn:microsoft.com/office/officeart/2005/8/layout/vProcess5"/>
    <dgm:cxn modelId="{7CE67551-DB2F-0C41-8B58-BA5C4F81BC5A}" srcId="{D97BE84A-D0F2-4F79-8A76-DEBD04F6C9C8}" destId="{BC4D38D6-4AEF-BD4A-838E-407C03FE47CA}" srcOrd="5" destOrd="0" parTransId="{257E8903-747F-E94A-8CEB-3044363F7D12}" sibTransId="{A226692D-61DC-DB4C-8D1B-587843CD69C3}"/>
    <dgm:cxn modelId="{C607DC0E-76C0-C44C-B8E3-3D28CB8805DA}" type="presOf" srcId="{2073595D-9650-4226-A9FD-03C9490EEF53}" destId="{94558B4C-3DCE-F045-855F-9002B7423D2B}" srcOrd="0" destOrd="0" presId="urn:microsoft.com/office/officeart/2005/8/layout/vProcess5"/>
    <dgm:cxn modelId="{4E39A44C-AA6D-624D-8BE7-510DD2BFE3E1}" type="presOf" srcId="{537CE74C-8FE0-45E3-BE3F-2E8E229EB396}" destId="{58EE706D-D67C-F142-914F-5CE4260B23FB}" srcOrd="0" destOrd="0" presId="urn:microsoft.com/office/officeart/2005/8/layout/vProcess5"/>
    <dgm:cxn modelId="{C8CF7770-1A31-F846-BB8E-8E548A6EB97B}" type="presParOf" srcId="{592C31FF-4FD4-CA40-9C5D-13144AE8B93F}" destId="{EDE0390C-7004-5347-9618-812711A4E85A}" srcOrd="0" destOrd="0" presId="urn:microsoft.com/office/officeart/2005/8/layout/vProcess5"/>
    <dgm:cxn modelId="{3EA071F3-EC73-344A-9DBB-BF84DA624BA3}" type="presParOf" srcId="{592C31FF-4FD4-CA40-9C5D-13144AE8B93F}" destId="{C0E75914-7230-F842-83DE-982DF6FBCE50}" srcOrd="1" destOrd="0" presId="urn:microsoft.com/office/officeart/2005/8/layout/vProcess5"/>
    <dgm:cxn modelId="{A9922263-BC33-8B43-BE76-BE59388700DD}" type="presParOf" srcId="{592C31FF-4FD4-CA40-9C5D-13144AE8B93F}" destId="{80DAEAB9-CA22-B847-82C4-E56D8630B684}" srcOrd="2" destOrd="0" presId="urn:microsoft.com/office/officeart/2005/8/layout/vProcess5"/>
    <dgm:cxn modelId="{2E105D1F-ED19-9648-B2C3-0DB1BB5DC784}" type="presParOf" srcId="{592C31FF-4FD4-CA40-9C5D-13144AE8B93F}" destId="{77A13BF8-46AE-5147-AC69-2E0202A9D9B2}" srcOrd="3" destOrd="0" presId="urn:microsoft.com/office/officeart/2005/8/layout/vProcess5"/>
    <dgm:cxn modelId="{A509FE7A-7393-4849-86B9-2F0BA12D61D6}" type="presParOf" srcId="{592C31FF-4FD4-CA40-9C5D-13144AE8B93F}" destId="{FCE57FF9-5BD5-3640-AE40-B2B3C6E7E8C8}" srcOrd="4" destOrd="0" presId="urn:microsoft.com/office/officeart/2005/8/layout/vProcess5"/>
    <dgm:cxn modelId="{91E9AA6E-E260-6D43-ACF2-D0A4BE796EE9}" type="presParOf" srcId="{592C31FF-4FD4-CA40-9C5D-13144AE8B93F}" destId="{D1E40C48-E12E-F84D-B100-93FD02530E3F}" srcOrd="5" destOrd="0" presId="urn:microsoft.com/office/officeart/2005/8/layout/vProcess5"/>
    <dgm:cxn modelId="{DE9AE257-7074-E848-9A05-E156DADAE4AC}" type="presParOf" srcId="{592C31FF-4FD4-CA40-9C5D-13144AE8B93F}" destId="{94558B4C-3DCE-F045-855F-9002B7423D2B}" srcOrd="6" destOrd="0" presId="urn:microsoft.com/office/officeart/2005/8/layout/vProcess5"/>
    <dgm:cxn modelId="{8FC97326-142B-8740-B832-AF4CB9185CB5}" type="presParOf" srcId="{592C31FF-4FD4-CA40-9C5D-13144AE8B93F}" destId="{2FDC2524-853A-7841-821D-C1D521B85A62}" srcOrd="7" destOrd="0" presId="urn:microsoft.com/office/officeart/2005/8/layout/vProcess5"/>
    <dgm:cxn modelId="{05F5255A-A103-FE4A-9380-4ACB30CAB92F}" type="presParOf" srcId="{592C31FF-4FD4-CA40-9C5D-13144AE8B93F}" destId="{58EE706D-D67C-F142-914F-5CE4260B23FB}" srcOrd="8" destOrd="0" presId="urn:microsoft.com/office/officeart/2005/8/layout/vProcess5"/>
    <dgm:cxn modelId="{130E537D-1880-7945-A47E-415C3C4BBFF9}" type="presParOf" srcId="{592C31FF-4FD4-CA40-9C5D-13144AE8B93F}" destId="{EAB37E33-D9A5-DB49-A62C-71C6357C1C01}" srcOrd="9" destOrd="0" presId="urn:microsoft.com/office/officeart/2005/8/layout/vProcess5"/>
    <dgm:cxn modelId="{AC55CE80-437B-FB4B-AECA-576D81BBFD78}" type="presParOf" srcId="{592C31FF-4FD4-CA40-9C5D-13144AE8B93F}" destId="{153FA0FE-3207-9346-B5D6-73924D3F491D}" srcOrd="10" destOrd="0" presId="urn:microsoft.com/office/officeart/2005/8/layout/vProcess5"/>
    <dgm:cxn modelId="{859D2A77-F37E-8844-9F27-DFB6FEA51B62}" type="presParOf" srcId="{592C31FF-4FD4-CA40-9C5D-13144AE8B93F}" destId="{23918E09-D67F-0B4F-A1CB-F28E16C60A51}" srcOrd="11" destOrd="0" presId="urn:microsoft.com/office/officeart/2005/8/layout/vProcess5"/>
    <dgm:cxn modelId="{D72BC650-69B1-0644-8A7D-167F2EBABF6D}" type="presParOf" srcId="{592C31FF-4FD4-CA40-9C5D-13144AE8B93F}" destId="{CC68ABF3-30A4-A246-901E-9CF73AB5FFDB}" srcOrd="12" destOrd="0" presId="urn:microsoft.com/office/officeart/2005/8/layout/vProcess5"/>
    <dgm:cxn modelId="{9F000565-3D54-6943-87E4-66B967224F63}" type="presParOf" srcId="{592C31FF-4FD4-CA40-9C5D-13144AE8B93F}" destId="{5993BB06-D2CF-8E4D-9CD8-74D4847DA298}" srcOrd="13" destOrd="0" presId="urn:microsoft.com/office/officeart/2005/8/layout/vProcess5"/>
    <dgm:cxn modelId="{57765BE4-2292-044F-BDFE-B2BCC485DB86}" type="presParOf" srcId="{592C31FF-4FD4-CA40-9C5D-13144AE8B93F}" destId="{870B36F0-7FFB-3C43-A9ED-2F08B41EDBB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DBFEE6-445E-C146-B7E7-4A119F51A21F}"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C9CEFA74-15B8-5746-94B8-2CAA67E788BF}">
      <dgm:prSet phldrT="[Text]"/>
      <dgm:spPr/>
      <dgm:t>
        <a:bodyPr/>
        <a:lstStyle/>
        <a:p>
          <a:r>
            <a:rPr lang="en-US" dirty="0" smtClean="0"/>
            <a:t>July, 2008 MA Green Communities Act approves expanded energy efficiency mandate/funding and “net metering” provisions to increase renewable generation statewide</a:t>
          </a:r>
          <a:endParaRPr lang="en-US" dirty="0"/>
        </a:p>
      </dgm:t>
    </dgm:pt>
    <dgm:pt modelId="{8658678E-53D2-E64B-BEC0-5500373B92A8}" type="parTrans" cxnId="{F516FA38-ED68-D14A-9E25-85184524D105}">
      <dgm:prSet/>
      <dgm:spPr/>
      <dgm:t>
        <a:bodyPr/>
        <a:lstStyle/>
        <a:p>
          <a:endParaRPr lang="en-US"/>
        </a:p>
      </dgm:t>
    </dgm:pt>
    <dgm:pt modelId="{6D02A319-739B-F94C-8DC1-E2D3849A9C99}" type="sibTrans" cxnId="{F516FA38-ED68-D14A-9E25-85184524D105}">
      <dgm:prSet/>
      <dgm:spPr/>
      <dgm:t>
        <a:bodyPr/>
        <a:lstStyle/>
        <a:p>
          <a:endParaRPr lang="en-US"/>
        </a:p>
      </dgm:t>
    </dgm:pt>
    <dgm:pt modelId="{AC8E6397-C6B6-074A-AFF3-D1E612A72411}">
      <dgm:prSet phldrT="[Text]"/>
      <dgm:spPr/>
      <dgm:t>
        <a:bodyPr/>
        <a:lstStyle/>
        <a:p>
          <a:r>
            <a:rPr lang="en-US" dirty="0" smtClean="0"/>
            <a:t>January, 2010 MA DPU Issues CLC Order (D.P.U. 09-119) approving first 3-year statewide energy efficiency plan (2010-2012)</a:t>
          </a:r>
          <a:endParaRPr lang="en-US" dirty="0"/>
        </a:p>
      </dgm:t>
    </dgm:pt>
    <dgm:pt modelId="{5308C159-2CD4-FF45-BB1E-4B68BECBFC42}" type="parTrans" cxnId="{3B11E042-8CC9-DB41-98AD-9B3E75087009}">
      <dgm:prSet/>
      <dgm:spPr/>
      <dgm:t>
        <a:bodyPr/>
        <a:lstStyle/>
        <a:p>
          <a:endParaRPr lang="en-US"/>
        </a:p>
      </dgm:t>
    </dgm:pt>
    <dgm:pt modelId="{4FA3E952-9C78-2F4C-BE65-B5028C60C6A7}" type="sibTrans" cxnId="{3B11E042-8CC9-DB41-98AD-9B3E75087009}">
      <dgm:prSet/>
      <dgm:spPr/>
      <dgm:t>
        <a:bodyPr/>
        <a:lstStyle/>
        <a:p>
          <a:endParaRPr lang="en-US"/>
        </a:p>
      </dgm:t>
    </dgm:pt>
    <dgm:pt modelId="{5CC33D87-12D3-2D46-A37D-3AED437EFC6F}">
      <dgm:prSet phldrT="[Text]"/>
      <dgm:spPr/>
      <dgm:t>
        <a:bodyPr/>
        <a:lstStyle/>
        <a:p>
          <a:r>
            <a:rPr lang="en-US" dirty="0" smtClean="0"/>
            <a:t>September, 2007 CVEC organized as legally distinct entity under Electric Cooperative Statute with three initial members: CLC, Barnstable County and Town of Barnstable.  CVEC enters into administrative services agreement with Barnstable County (similar to CLC) to perform certain administrative and fiscal functions for CVEC.</a:t>
          </a:r>
          <a:endParaRPr lang="en-US" dirty="0"/>
        </a:p>
      </dgm:t>
    </dgm:pt>
    <dgm:pt modelId="{140F8573-6CC5-6E4E-B7AC-11798FABA7B9}" type="sibTrans" cxnId="{0A35E5BE-475A-6648-9E60-5D27909030A3}">
      <dgm:prSet/>
      <dgm:spPr/>
      <dgm:t>
        <a:bodyPr/>
        <a:lstStyle/>
        <a:p>
          <a:endParaRPr lang="en-US"/>
        </a:p>
      </dgm:t>
    </dgm:pt>
    <dgm:pt modelId="{289ABD63-AA61-B647-AE79-B87894B65695}" type="parTrans" cxnId="{0A35E5BE-475A-6648-9E60-5D27909030A3}">
      <dgm:prSet/>
      <dgm:spPr/>
      <dgm:t>
        <a:bodyPr/>
        <a:lstStyle/>
        <a:p>
          <a:endParaRPr lang="en-US"/>
        </a:p>
      </dgm:t>
    </dgm:pt>
    <dgm:pt modelId="{FA087223-56F8-7246-8D85-F982582834FE}">
      <dgm:prSet phldrT="[Text]"/>
      <dgm:spPr/>
      <dgm:t>
        <a:bodyPr/>
        <a:lstStyle/>
        <a:p>
          <a:r>
            <a:rPr lang="en-US" dirty="0" smtClean="0"/>
            <a:t>2006 La Capra Associates Study reviewed options and provided recommendations for CLC to form CVEC to make investments in wholesale energy contracts and renewable energy generation to stabilize CLC rates over the long-term.</a:t>
          </a:r>
          <a:endParaRPr lang="en-US" dirty="0"/>
        </a:p>
      </dgm:t>
    </dgm:pt>
    <dgm:pt modelId="{3360644F-2934-704A-ADB9-599835D93E55}" type="sibTrans" cxnId="{F25CC40C-4D58-774C-9AED-7A86061248B5}">
      <dgm:prSet/>
      <dgm:spPr/>
      <dgm:t>
        <a:bodyPr/>
        <a:lstStyle/>
        <a:p>
          <a:endParaRPr lang="en-US"/>
        </a:p>
      </dgm:t>
    </dgm:pt>
    <dgm:pt modelId="{91A04477-A879-1E47-9C48-21D00F91EF9F}" type="parTrans" cxnId="{F25CC40C-4D58-774C-9AED-7A86061248B5}">
      <dgm:prSet/>
      <dgm:spPr/>
      <dgm:t>
        <a:bodyPr/>
        <a:lstStyle/>
        <a:p>
          <a:endParaRPr lang="en-US"/>
        </a:p>
      </dgm:t>
    </dgm:pt>
    <dgm:pt modelId="{18475CB1-0BFB-0C4A-AF86-DFCCC3653AF3}" type="pres">
      <dgm:prSet presAssocID="{23DBFEE6-445E-C146-B7E7-4A119F51A21F}" presName="outerComposite" presStyleCnt="0">
        <dgm:presLayoutVars>
          <dgm:chMax val="5"/>
          <dgm:dir/>
          <dgm:resizeHandles val="exact"/>
        </dgm:presLayoutVars>
      </dgm:prSet>
      <dgm:spPr/>
      <dgm:t>
        <a:bodyPr/>
        <a:lstStyle/>
        <a:p>
          <a:endParaRPr lang="en-US"/>
        </a:p>
      </dgm:t>
    </dgm:pt>
    <dgm:pt modelId="{EC8A3190-9C43-8742-962C-48522AAE7D6B}" type="pres">
      <dgm:prSet presAssocID="{23DBFEE6-445E-C146-B7E7-4A119F51A21F}" presName="dummyMaxCanvas" presStyleCnt="0">
        <dgm:presLayoutVars/>
      </dgm:prSet>
      <dgm:spPr/>
    </dgm:pt>
    <dgm:pt modelId="{0F84DA72-E2E9-43FB-81BA-28A49F5F1D23}" type="pres">
      <dgm:prSet presAssocID="{23DBFEE6-445E-C146-B7E7-4A119F51A21F}" presName="FourNodes_1" presStyleLbl="node1" presStyleIdx="0" presStyleCnt="4">
        <dgm:presLayoutVars>
          <dgm:bulletEnabled val="1"/>
        </dgm:presLayoutVars>
      </dgm:prSet>
      <dgm:spPr/>
      <dgm:t>
        <a:bodyPr/>
        <a:lstStyle/>
        <a:p>
          <a:endParaRPr lang="en-US"/>
        </a:p>
      </dgm:t>
    </dgm:pt>
    <dgm:pt modelId="{D2982D84-2D3B-4391-909F-09B68349EE97}" type="pres">
      <dgm:prSet presAssocID="{23DBFEE6-445E-C146-B7E7-4A119F51A21F}" presName="FourNodes_2" presStyleLbl="node1" presStyleIdx="1" presStyleCnt="4">
        <dgm:presLayoutVars>
          <dgm:bulletEnabled val="1"/>
        </dgm:presLayoutVars>
      </dgm:prSet>
      <dgm:spPr/>
      <dgm:t>
        <a:bodyPr/>
        <a:lstStyle/>
        <a:p>
          <a:endParaRPr lang="en-US"/>
        </a:p>
      </dgm:t>
    </dgm:pt>
    <dgm:pt modelId="{47561330-63F7-4BE2-BA00-C163D266E13A}" type="pres">
      <dgm:prSet presAssocID="{23DBFEE6-445E-C146-B7E7-4A119F51A21F}" presName="FourNodes_3" presStyleLbl="node1" presStyleIdx="2" presStyleCnt="4">
        <dgm:presLayoutVars>
          <dgm:bulletEnabled val="1"/>
        </dgm:presLayoutVars>
      </dgm:prSet>
      <dgm:spPr/>
      <dgm:t>
        <a:bodyPr/>
        <a:lstStyle/>
        <a:p>
          <a:endParaRPr lang="en-US"/>
        </a:p>
      </dgm:t>
    </dgm:pt>
    <dgm:pt modelId="{891E48F7-5431-4767-AA93-7EF502F9EA7B}" type="pres">
      <dgm:prSet presAssocID="{23DBFEE6-445E-C146-B7E7-4A119F51A21F}" presName="FourNodes_4" presStyleLbl="node1" presStyleIdx="3" presStyleCnt="4">
        <dgm:presLayoutVars>
          <dgm:bulletEnabled val="1"/>
        </dgm:presLayoutVars>
      </dgm:prSet>
      <dgm:spPr/>
      <dgm:t>
        <a:bodyPr/>
        <a:lstStyle/>
        <a:p>
          <a:endParaRPr lang="en-US"/>
        </a:p>
      </dgm:t>
    </dgm:pt>
    <dgm:pt modelId="{8EA4DB72-D418-4828-A2DD-A2D18D10E505}" type="pres">
      <dgm:prSet presAssocID="{23DBFEE6-445E-C146-B7E7-4A119F51A21F}" presName="FourConn_1-2" presStyleLbl="fgAccFollowNode1" presStyleIdx="0" presStyleCnt="3">
        <dgm:presLayoutVars>
          <dgm:bulletEnabled val="1"/>
        </dgm:presLayoutVars>
      </dgm:prSet>
      <dgm:spPr/>
      <dgm:t>
        <a:bodyPr/>
        <a:lstStyle/>
        <a:p>
          <a:endParaRPr lang="en-US"/>
        </a:p>
      </dgm:t>
    </dgm:pt>
    <dgm:pt modelId="{DA3ED54A-B7B2-4353-81BC-B5FB9ED6E175}" type="pres">
      <dgm:prSet presAssocID="{23DBFEE6-445E-C146-B7E7-4A119F51A21F}" presName="FourConn_2-3" presStyleLbl="fgAccFollowNode1" presStyleIdx="1" presStyleCnt="3">
        <dgm:presLayoutVars>
          <dgm:bulletEnabled val="1"/>
        </dgm:presLayoutVars>
      </dgm:prSet>
      <dgm:spPr/>
      <dgm:t>
        <a:bodyPr/>
        <a:lstStyle/>
        <a:p>
          <a:endParaRPr lang="en-US"/>
        </a:p>
      </dgm:t>
    </dgm:pt>
    <dgm:pt modelId="{6F5FA16A-8691-4229-AD67-981C25A07163}" type="pres">
      <dgm:prSet presAssocID="{23DBFEE6-445E-C146-B7E7-4A119F51A21F}" presName="FourConn_3-4" presStyleLbl="fgAccFollowNode1" presStyleIdx="2" presStyleCnt="3">
        <dgm:presLayoutVars>
          <dgm:bulletEnabled val="1"/>
        </dgm:presLayoutVars>
      </dgm:prSet>
      <dgm:spPr/>
      <dgm:t>
        <a:bodyPr/>
        <a:lstStyle/>
        <a:p>
          <a:endParaRPr lang="en-US"/>
        </a:p>
      </dgm:t>
    </dgm:pt>
    <dgm:pt modelId="{E54F2D39-90C3-4818-83D9-61AE5838C4AE}" type="pres">
      <dgm:prSet presAssocID="{23DBFEE6-445E-C146-B7E7-4A119F51A21F}" presName="FourNodes_1_text" presStyleLbl="node1" presStyleIdx="3" presStyleCnt="4">
        <dgm:presLayoutVars>
          <dgm:bulletEnabled val="1"/>
        </dgm:presLayoutVars>
      </dgm:prSet>
      <dgm:spPr/>
      <dgm:t>
        <a:bodyPr/>
        <a:lstStyle/>
        <a:p>
          <a:endParaRPr lang="en-US"/>
        </a:p>
      </dgm:t>
    </dgm:pt>
    <dgm:pt modelId="{24E0DEA4-2C6F-4240-ACC7-D441F12DEF68}" type="pres">
      <dgm:prSet presAssocID="{23DBFEE6-445E-C146-B7E7-4A119F51A21F}" presName="FourNodes_2_text" presStyleLbl="node1" presStyleIdx="3" presStyleCnt="4">
        <dgm:presLayoutVars>
          <dgm:bulletEnabled val="1"/>
        </dgm:presLayoutVars>
      </dgm:prSet>
      <dgm:spPr/>
      <dgm:t>
        <a:bodyPr/>
        <a:lstStyle/>
        <a:p>
          <a:endParaRPr lang="en-US"/>
        </a:p>
      </dgm:t>
    </dgm:pt>
    <dgm:pt modelId="{F82443E6-4168-4B5D-90EC-2E336E33A65B}" type="pres">
      <dgm:prSet presAssocID="{23DBFEE6-445E-C146-B7E7-4A119F51A21F}" presName="FourNodes_3_text" presStyleLbl="node1" presStyleIdx="3" presStyleCnt="4">
        <dgm:presLayoutVars>
          <dgm:bulletEnabled val="1"/>
        </dgm:presLayoutVars>
      </dgm:prSet>
      <dgm:spPr/>
      <dgm:t>
        <a:bodyPr/>
        <a:lstStyle/>
        <a:p>
          <a:endParaRPr lang="en-US"/>
        </a:p>
      </dgm:t>
    </dgm:pt>
    <dgm:pt modelId="{1DB77952-EEB3-4073-BEA5-55306ECD9DC0}" type="pres">
      <dgm:prSet presAssocID="{23DBFEE6-445E-C146-B7E7-4A119F51A21F}" presName="FourNodes_4_text" presStyleLbl="node1" presStyleIdx="3" presStyleCnt="4">
        <dgm:presLayoutVars>
          <dgm:bulletEnabled val="1"/>
        </dgm:presLayoutVars>
      </dgm:prSet>
      <dgm:spPr/>
      <dgm:t>
        <a:bodyPr/>
        <a:lstStyle/>
        <a:p>
          <a:endParaRPr lang="en-US"/>
        </a:p>
      </dgm:t>
    </dgm:pt>
  </dgm:ptLst>
  <dgm:cxnLst>
    <dgm:cxn modelId="{DC16A9F7-6F94-43DE-BA22-36A064120E9F}" type="presOf" srcId="{6D02A319-739B-F94C-8DC1-E2D3849A9C99}" destId="{6F5FA16A-8691-4229-AD67-981C25A07163}" srcOrd="0" destOrd="0" presId="urn:microsoft.com/office/officeart/2005/8/layout/vProcess5"/>
    <dgm:cxn modelId="{F516FA38-ED68-D14A-9E25-85184524D105}" srcId="{23DBFEE6-445E-C146-B7E7-4A119F51A21F}" destId="{C9CEFA74-15B8-5746-94B8-2CAA67E788BF}" srcOrd="2" destOrd="0" parTransId="{8658678E-53D2-E64B-BEC0-5500373B92A8}" sibTransId="{6D02A319-739B-F94C-8DC1-E2D3849A9C99}"/>
    <dgm:cxn modelId="{A153AF9D-C26A-4161-93C1-0C83CA005F6A}" type="presOf" srcId="{5CC33D87-12D3-2D46-A37D-3AED437EFC6F}" destId="{24E0DEA4-2C6F-4240-ACC7-D441F12DEF68}" srcOrd="1" destOrd="0" presId="urn:microsoft.com/office/officeart/2005/8/layout/vProcess5"/>
    <dgm:cxn modelId="{03A684C9-8C47-470D-8870-9134BCAB2924}" type="presOf" srcId="{AC8E6397-C6B6-074A-AFF3-D1E612A72411}" destId="{1DB77952-EEB3-4073-BEA5-55306ECD9DC0}" srcOrd="1" destOrd="0" presId="urn:microsoft.com/office/officeart/2005/8/layout/vProcess5"/>
    <dgm:cxn modelId="{715C7A46-D950-4B98-A6BD-93BA40174FED}" type="presOf" srcId="{140F8573-6CC5-6E4E-B7AC-11798FABA7B9}" destId="{DA3ED54A-B7B2-4353-81BC-B5FB9ED6E175}" srcOrd="0" destOrd="0" presId="urn:microsoft.com/office/officeart/2005/8/layout/vProcess5"/>
    <dgm:cxn modelId="{2E98EEAC-4CCA-48D2-9D99-1353187A6447}" type="presOf" srcId="{5CC33D87-12D3-2D46-A37D-3AED437EFC6F}" destId="{D2982D84-2D3B-4391-909F-09B68349EE97}" srcOrd="0" destOrd="0" presId="urn:microsoft.com/office/officeart/2005/8/layout/vProcess5"/>
    <dgm:cxn modelId="{ADAE3A3A-ED6D-44DB-83E1-450E13D19A9B}" type="presOf" srcId="{C9CEFA74-15B8-5746-94B8-2CAA67E788BF}" destId="{F82443E6-4168-4B5D-90EC-2E336E33A65B}" srcOrd="1" destOrd="0" presId="urn:microsoft.com/office/officeart/2005/8/layout/vProcess5"/>
    <dgm:cxn modelId="{B3B3DF48-6886-442D-94AC-B21D4EC2CF0E}" type="presOf" srcId="{FA087223-56F8-7246-8D85-F982582834FE}" destId="{E54F2D39-90C3-4818-83D9-61AE5838C4AE}" srcOrd="1" destOrd="0" presId="urn:microsoft.com/office/officeart/2005/8/layout/vProcess5"/>
    <dgm:cxn modelId="{F25CC40C-4D58-774C-9AED-7A86061248B5}" srcId="{23DBFEE6-445E-C146-B7E7-4A119F51A21F}" destId="{FA087223-56F8-7246-8D85-F982582834FE}" srcOrd="0" destOrd="0" parTransId="{91A04477-A879-1E47-9C48-21D00F91EF9F}" sibTransId="{3360644F-2934-704A-ADB9-599835D93E55}"/>
    <dgm:cxn modelId="{3B11E042-8CC9-DB41-98AD-9B3E75087009}" srcId="{23DBFEE6-445E-C146-B7E7-4A119F51A21F}" destId="{AC8E6397-C6B6-074A-AFF3-D1E612A72411}" srcOrd="3" destOrd="0" parTransId="{5308C159-2CD4-FF45-BB1E-4B68BECBFC42}" sibTransId="{4FA3E952-9C78-2F4C-BE65-B5028C60C6A7}"/>
    <dgm:cxn modelId="{78789A2E-F250-4FAE-8F72-17217BA669E8}" type="presOf" srcId="{FA087223-56F8-7246-8D85-F982582834FE}" destId="{0F84DA72-E2E9-43FB-81BA-28A49F5F1D23}" srcOrd="0" destOrd="0" presId="urn:microsoft.com/office/officeart/2005/8/layout/vProcess5"/>
    <dgm:cxn modelId="{8226E937-925F-9748-80BE-422E1A53999B}" type="presOf" srcId="{23DBFEE6-445E-C146-B7E7-4A119F51A21F}" destId="{18475CB1-0BFB-0C4A-AF86-DFCCC3653AF3}" srcOrd="0" destOrd="0" presId="urn:microsoft.com/office/officeart/2005/8/layout/vProcess5"/>
    <dgm:cxn modelId="{F609A20C-7CCA-4F60-A08F-6D920A92CA8A}" type="presOf" srcId="{3360644F-2934-704A-ADB9-599835D93E55}" destId="{8EA4DB72-D418-4828-A2DD-A2D18D10E505}" srcOrd="0" destOrd="0" presId="urn:microsoft.com/office/officeart/2005/8/layout/vProcess5"/>
    <dgm:cxn modelId="{0A35E5BE-475A-6648-9E60-5D27909030A3}" srcId="{23DBFEE6-445E-C146-B7E7-4A119F51A21F}" destId="{5CC33D87-12D3-2D46-A37D-3AED437EFC6F}" srcOrd="1" destOrd="0" parTransId="{289ABD63-AA61-B647-AE79-B87894B65695}" sibTransId="{140F8573-6CC5-6E4E-B7AC-11798FABA7B9}"/>
    <dgm:cxn modelId="{ADA2F4BA-511B-43B1-84F2-73B637A3D75B}" type="presOf" srcId="{C9CEFA74-15B8-5746-94B8-2CAA67E788BF}" destId="{47561330-63F7-4BE2-BA00-C163D266E13A}" srcOrd="0" destOrd="0" presId="urn:microsoft.com/office/officeart/2005/8/layout/vProcess5"/>
    <dgm:cxn modelId="{580DB468-03C9-4694-B565-B78D9A6C94D0}" type="presOf" srcId="{AC8E6397-C6B6-074A-AFF3-D1E612A72411}" destId="{891E48F7-5431-4767-AA93-7EF502F9EA7B}" srcOrd="0" destOrd="0" presId="urn:microsoft.com/office/officeart/2005/8/layout/vProcess5"/>
    <dgm:cxn modelId="{FF5701E2-FF2B-0746-94B5-289143D8F7D8}" type="presParOf" srcId="{18475CB1-0BFB-0C4A-AF86-DFCCC3653AF3}" destId="{EC8A3190-9C43-8742-962C-48522AAE7D6B}" srcOrd="0" destOrd="0" presId="urn:microsoft.com/office/officeart/2005/8/layout/vProcess5"/>
    <dgm:cxn modelId="{DA60A9C2-2954-49F8-A340-9038825DDDB4}" type="presParOf" srcId="{18475CB1-0BFB-0C4A-AF86-DFCCC3653AF3}" destId="{0F84DA72-E2E9-43FB-81BA-28A49F5F1D23}" srcOrd="1" destOrd="0" presId="urn:microsoft.com/office/officeart/2005/8/layout/vProcess5"/>
    <dgm:cxn modelId="{2E7AF8F4-6BC1-46D1-B08C-290F00B6ACF2}" type="presParOf" srcId="{18475CB1-0BFB-0C4A-AF86-DFCCC3653AF3}" destId="{D2982D84-2D3B-4391-909F-09B68349EE97}" srcOrd="2" destOrd="0" presId="urn:microsoft.com/office/officeart/2005/8/layout/vProcess5"/>
    <dgm:cxn modelId="{224EAA35-D52E-4755-806A-2F995D3FF363}" type="presParOf" srcId="{18475CB1-0BFB-0C4A-AF86-DFCCC3653AF3}" destId="{47561330-63F7-4BE2-BA00-C163D266E13A}" srcOrd="3" destOrd="0" presId="urn:microsoft.com/office/officeart/2005/8/layout/vProcess5"/>
    <dgm:cxn modelId="{30B39BEB-3874-4228-A5A5-CBE689AB0E55}" type="presParOf" srcId="{18475CB1-0BFB-0C4A-AF86-DFCCC3653AF3}" destId="{891E48F7-5431-4767-AA93-7EF502F9EA7B}" srcOrd="4" destOrd="0" presId="urn:microsoft.com/office/officeart/2005/8/layout/vProcess5"/>
    <dgm:cxn modelId="{A6D47D6D-1B9B-4589-BBF2-FFF797D83608}" type="presParOf" srcId="{18475CB1-0BFB-0C4A-AF86-DFCCC3653AF3}" destId="{8EA4DB72-D418-4828-A2DD-A2D18D10E505}" srcOrd="5" destOrd="0" presId="urn:microsoft.com/office/officeart/2005/8/layout/vProcess5"/>
    <dgm:cxn modelId="{C72A8751-386E-464F-90F5-651872A281A3}" type="presParOf" srcId="{18475CB1-0BFB-0C4A-AF86-DFCCC3653AF3}" destId="{DA3ED54A-B7B2-4353-81BC-B5FB9ED6E175}" srcOrd="6" destOrd="0" presId="urn:microsoft.com/office/officeart/2005/8/layout/vProcess5"/>
    <dgm:cxn modelId="{689EF54B-5FF0-4819-8F04-C79DCEBB295F}" type="presParOf" srcId="{18475CB1-0BFB-0C4A-AF86-DFCCC3653AF3}" destId="{6F5FA16A-8691-4229-AD67-981C25A07163}" srcOrd="7" destOrd="0" presId="urn:microsoft.com/office/officeart/2005/8/layout/vProcess5"/>
    <dgm:cxn modelId="{ECD8A305-E2A9-4E74-B111-62B067D7E328}" type="presParOf" srcId="{18475CB1-0BFB-0C4A-AF86-DFCCC3653AF3}" destId="{E54F2D39-90C3-4818-83D9-61AE5838C4AE}" srcOrd="8" destOrd="0" presId="urn:microsoft.com/office/officeart/2005/8/layout/vProcess5"/>
    <dgm:cxn modelId="{1B2B71F7-FBC3-4CF9-8056-E38FAF66F47A}" type="presParOf" srcId="{18475CB1-0BFB-0C4A-AF86-DFCCC3653AF3}" destId="{24E0DEA4-2C6F-4240-ACC7-D441F12DEF68}" srcOrd="9" destOrd="0" presId="urn:microsoft.com/office/officeart/2005/8/layout/vProcess5"/>
    <dgm:cxn modelId="{921BE143-BC9F-4A3B-82D8-10FEA8907FD4}" type="presParOf" srcId="{18475CB1-0BFB-0C4A-AF86-DFCCC3653AF3}" destId="{F82443E6-4168-4B5D-90EC-2E336E33A65B}" srcOrd="10" destOrd="0" presId="urn:microsoft.com/office/officeart/2005/8/layout/vProcess5"/>
    <dgm:cxn modelId="{3386621C-86AC-40C5-ADB1-EF4F157C9955}" type="presParOf" srcId="{18475CB1-0BFB-0C4A-AF86-DFCCC3653AF3}" destId="{1DB77952-EEB3-4073-BEA5-55306ECD9DC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F3AA7D-3793-48EA-B0CE-649B550C4DC3}"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54B8F17A-9034-47CE-82D0-7557577D27A8}">
      <dgm:prSet phldrT="[Text]" custT="1"/>
      <dgm:spPr/>
      <dgm:t>
        <a:bodyPr/>
        <a:lstStyle/>
        <a:p>
          <a:pPr algn="l"/>
          <a:r>
            <a:rPr lang="en-US" sz="4000" dirty="0" smtClean="0"/>
            <a:t>CLC</a:t>
          </a:r>
          <a:endParaRPr lang="en-US" sz="4000" dirty="0"/>
        </a:p>
      </dgm:t>
    </dgm:pt>
    <dgm:pt modelId="{F69A9147-663E-4542-B78C-D231DEAB20A9}" type="parTrans" cxnId="{60EDE42C-1E60-4339-ACB2-16FF400281F8}">
      <dgm:prSet/>
      <dgm:spPr/>
      <dgm:t>
        <a:bodyPr/>
        <a:lstStyle/>
        <a:p>
          <a:endParaRPr lang="en-US"/>
        </a:p>
      </dgm:t>
    </dgm:pt>
    <dgm:pt modelId="{BBD9FE60-7499-4A5A-81D2-5728EAB662A8}" type="sibTrans" cxnId="{60EDE42C-1E60-4339-ACB2-16FF400281F8}">
      <dgm:prSet/>
      <dgm:spPr/>
      <dgm:t>
        <a:bodyPr/>
        <a:lstStyle/>
        <a:p>
          <a:endParaRPr lang="en-US"/>
        </a:p>
      </dgm:t>
    </dgm:pt>
    <dgm:pt modelId="{1B49220B-C58A-4C99-9FAA-FF2437A5706A}">
      <dgm:prSet phldrT="[Text]" custT="1"/>
      <dgm:spPr/>
      <dgm:t>
        <a:bodyPr/>
        <a:lstStyle/>
        <a:p>
          <a:r>
            <a:rPr lang="en-US" sz="1400" dirty="0" smtClean="0"/>
            <a:t>Municipal aggregator formed through inter-governmental agreement to: purchase power on behalf of all customers, administer energy efficiency programs and consumer advocacy.</a:t>
          </a:r>
          <a:endParaRPr lang="en-US" sz="1400" dirty="0"/>
        </a:p>
      </dgm:t>
    </dgm:pt>
    <dgm:pt modelId="{02E8BEC4-991B-4656-82AB-5366310A3C1C}" type="parTrans" cxnId="{A3961DA3-6378-4D6D-BECB-BC9DED42D48D}">
      <dgm:prSet/>
      <dgm:spPr/>
      <dgm:t>
        <a:bodyPr/>
        <a:lstStyle/>
        <a:p>
          <a:endParaRPr lang="en-US"/>
        </a:p>
      </dgm:t>
    </dgm:pt>
    <dgm:pt modelId="{A05EED0A-2CF1-4472-A57A-62FA8B2BEDCA}" type="sibTrans" cxnId="{A3961DA3-6378-4D6D-BECB-BC9DED42D48D}">
      <dgm:prSet/>
      <dgm:spPr/>
      <dgm:t>
        <a:bodyPr/>
        <a:lstStyle/>
        <a:p>
          <a:endParaRPr lang="en-US"/>
        </a:p>
      </dgm:t>
    </dgm:pt>
    <dgm:pt modelId="{1062E9E3-2EDF-4B99-884C-2734E0C89786}">
      <dgm:prSet phldrT="[Text]" custT="1"/>
      <dgm:spPr/>
      <dgm:t>
        <a:bodyPr/>
        <a:lstStyle/>
        <a:p>
          <a:r>
            <a:rPr lang="en-US" sz="1400" dirty="0" smtClean="0"/>
            <a:t>Members include Barnstable County, Dukes County and all twenty-one municipalities located within the two Counties on Cape Cod and Martha’s Vineyard.</a:t>
          </a:r>
          <a:endParaRPr lang="en-US" sz="1400" dirty="0"/>
        </a:p>
      </dgm:t>
    </dgm:pt>
    <dgm:pt modelId="{064B8314-5240-4E99-AF18-52640D4CB872}" type="parTrans" cxnId="{7186A776-6CB8-4B09-8826-3F83E8FAB279}">
      <dgm:prSet/>
      <dgm:spPr/>
      <dgm:t>
        <a:bodyPr/>
        <a:lstStyle/>
        <a:p>
          <a:endParaRPr lang="en-US"/>
        </a:p>
      </dgm:t>
    </dgm:pt>
    <dgm:pt modelId="{D5E1E927-01FF-4056-B153-573D7F6D2B10}" type="sibTrans" cxnId="{7186A776-6CB8-4B09-8826-3F83E8FAB279}">
      <dgm:prSet/>
      <dgm:spPr/>
      <dgm:t>
        <a:bodyPr/>
        <a:lstStyle/>
        <a:p>
          <a:endParaRPr lang="en-US"/>
        </a:p>
      </dgm:t>
    </dgm:pt>
    <dgm:pt modelId="{875BF7FE-C566-4E00-8EED-E115ED24A39D}">
      <dgm:prSet phldrT="[Text]" custT="1"/>
      <dgm:spPr/>
      <dgm:t>
        <a:bodyPr/>
        <a:lstStyle/>
        <a:p>
          <a:pPr algn="l"/>
          <a:r>
            <a:rPr lang="en-US" sz="4000" dirty="0" smtClean="0"/>
            <a:t>CVEC</a:t>
          </a:r>
          <a:endParaRPr lang="en-US" sz="4000" dirty="0"/>
        </a:p>
      </dgm:t>
    </dgm:pt>
    <dgm:pt modelId="{DB567E6B-F169-4FF2-AFBC-8D8978B406F3}" type="parTrans" cxnId="{F58265F6-6884-4DD0-9D9A-45809EBFCD64}">
      <dgm:prSet/>
      <dgm:spPr/>
      <dgm:t>
        <a:bodyPr/>
        <a:lstStyle/>
        <a:p>
          <a:endParaRPr lang="en-US"/>
        </a:p>
      </dgm:t>
    </dgm:pt>
    <dgm:pt modelId="{D3D28266-4A25-460E-9CB3-DD189F7F374A}" type="sibTrans" cxnId="{F58265F6-6884-4DD0-9D9A-45809EBFCD64}">
      <dgm:prSet/>
      <dgm:spPr/>
      <dgm:t>
        <a:bodyPr/>
        <a:lstStyle/>
        <a:p>
          <a:endParaRPr lang="en-US"/>
        </a:p>
      </dgm:t>
    </dgm:pt>
    <dgm:pt modelId="{21F491A0-0A40-4021-BC16-E5307259DB0A}">
      <dgm:prSet phldrT="[Text]" custT="1"/>
      <dgm:spPr/>
      <dgm:t>
        <a:bodyPr/>
        <a:lstStyle/>
        <a:p>
          <a:r>
            <a:rPr lang="en-US" sz="1400" dirty="0" smtClean="0"/>
            <a:t>Electric Cooperative legally distinct by statute to make investments in wholesale energy contracts and renewable energy generation to stabilize CLC rates over the long-term.</a:t>
          </a:r>
          <a:endParaRPr lang="en-US" sz="1400" dirty="0"/>
        </a:p>
      </dgm:t>
    </dgm:pt>
    <dgm:pt modelId="{3EA8F321-8868-4FF2-8B10-BE4A06B76C12}" type="parTrans" cxnId="{26DD6C9F-BFAE-4510-A845-45F017204CDB}">
      <dgm:prSet/>
      <dgm:spPr/>
      <dgm:t>
        <a:bodyPr/>
        <a:lstStyle/>
        <a:p>
          <a:endParaRPr lang="en-US"/>
        </a:p>
      </dgm:t>
    </dgm:pt>
    <dgm:pt modelId="{0294BBDB-7A73-4C23-A00E-88E2CCD53D3B}" type="sibTrans" cxnId="{26DD6C9F-BFAE-4510-A845-45F017204CDB}">
      <dgm:prSet/>
      <dgm:spPr/>
      <dgm:t>
        <a:bodyPr/>
        <a:lstStyle/>
        <a:p>
          <a:endParaRPr lang="en-US"/>
        </a:p>
      </dgm:t>
    </dgm:pt>
    <dgm:pt modelId="{9B9EC670-EEAD-4862-9E21-3B1E0BCB0AA6}">
      <dgm:prSet phldrT="[Text]" custT="1"/>
      <dgm:spPr/>
      <dgm:t>
        <a:bodyPr/>
        <a:lstStyle/>
        <a:p>
          <a:r>
            <a:rPr lang="en-US" sz="1400" dirty="0" smtClean="0"/>
            <a:t>Members include Barnstable County; Dukes County; CLC; Towns of Barnstable, Harwich, Brewster, Dennis, Bourne, Eastham, Tisbury, Oak Bluffs, Mashpee, Orleans, Provincetown, Sandwich, Yarmouth, Falmouth, Chatham &amp; West Tisbury. </a:t>
          </a:r>
          <a:endParaRPr lang="en-US" sz="1400" dirty="0"/>
        </a:p>
      </dgm:t>
    </dgm:pt>
    <dgm:pt modelId="{CF3A3DFE-E3F9-4B6C-9ACB-B2EA5E11F135}" type="parTrans" cxnId="{D51CBA1B-C3FF-463A-BA6C-A13F7D630B71}">
      <dgm:prSet/>
      <dgm:spPr/>
      <dgm:t>
        <a:bodyPr/>
        <a:lstStyle/>
        <a:p>
          <a:endParaRPr lang="en-US"/>
        </a:p>
      </dgm:t>
    </dgm:pt>
    <dgm:pt modelId="{BE8CACF7-BDC0-46FA-A890-2E6FDD235C1F}" type="sibTrans" cxnId="{D51CBA1B-C3FF-463A-BA6C-A13F7D630B71}">
      <dgm:prSet/>
      <dgm:spPr/>
      <dgm:t>
        <a:bodyPr/>
        <a:lstStyle/>
        <a:p>
          <a:endParaRPr lang="en-US"/>
        </a:p>
      </dgm:t>
    </dgm:pt>
    <dgm:pt modelId="{C1143088-3CC2-4143-A915-56F9F0EFDE22}" type="pres">
      <dgm:prSet presAssocID="{43F3AA7D-3793-48EA-B0CE-649B550C4DC3}" presName="Name0" presStyleCnt="0">
        <dgm:presLayoutVars>
          <dgm:chMax val="7"/>
          <dgm:dir/>
          <dgm:animLvl val="lvl"/>
          <dgm:resizeHandles val="exact"/>
        </dgm:presLayoutVars>
      </dgm:prSet>
      <dgm:spPr/>
      <dgm:t>
        <a:bodyPr/>
        <a:lstStyle/>
        <a:p>
          <a:endParaRPr lang="en-US"/>
        </a:p>
      </dgm:t>
    </dgm:pt>
    <dgm:pt modelId="{CA7451E2-7C74-4520-9CDE-3937B2975C25}" type="pres">
      <dgm:prSet presAssocID="{54B8F17A-9034-47CE-82D0-7557577D27A8}" presName="circle1" presStyleLbl="node1" presStyleIdx="0" presStyleCnt="2" custScaleX="71722" custScaleY="100000" custLinFactNeighborX="1381" custLinFactNeighborY="12754"/>
      <dgm:spPr/>
    </dgm:pt>
    <dgm:pt modelId="{0D1608C7-A42D-4989-A5C2-86B740D6AA95}" type="pres">
      <dgm:prSet presAssocID="{54B8F17A-9034-47CE-82D0-7557577D27A8}" presName="space" presStyleCnt="0"/>
      <dgm:spPr/>
    </dgm:pt>
    <dgm:pt modelId="{9EB4AFC1-81FE-420D-B208-ED85549437D5}" type="pres">
      <dgm:prSet presAssocID="{54B8F17A-9034-47CE-82D0-7557577D27A8}" presName="rect1" presStyleLbl="alignAcc1" presStyleIdx="0" presStyleCnt="2" custScaleX="121580" custLinFactNeighborX="172" custLinFactNeighborY="-914"/>
      <dgm:spPr/>
      <dgm:t>
        <a:bodyPr/>
        <a:lstStyle/>
        <a:p>
          <a:endParaRPr lang="en-US"/>
        </a:p>
      </dgm:t>
    </dgm:pt>
    <dgm:pt modelId="{B3D57C49-5FA3-4117-9F78-DD81A5A25965}" type="pres">
      <dgm:prSet presAssocID="{875BF7FE-C566-4E00-8EED-E115ED24A39D}" presName="vertSpace2" presStyleLbl="node1" presStyleIdx="0" presStyleCnt="2"/>
      <dgm:spPr/>
    </dgm:pt>
    <dgm:pt modelId="{F4B31063-9CCF-4B75-AA98-74170E51366E}" type="pres">
      <dgm:prSet presAssocID="{875BF7FE-C566-4E00-8EED-E115ED24A39D}" presName="circle2" presStyleLbl="node1" presStyleIdx="1" presStyleCnt="2" custScaleX="79154" custScaleY="92235" custLinFactNeighborX="-15644" custLinFactNeighborY="-635"/>
      <dgm:spPr/>
    </dgm:pt>
    <dgm:pt modelId="{6183DAE9-B84D-4FBC-9CC7-57D594509D0A}" type="pres">
      <dgm:prSet presAssocID="{875BF7FE-C566-4E00-8EED-E115ED24A39D}" presName="rect2" presStyleLbl="alignAcc1" presStyleIdx="1" presStyleCnt="2" custScaleX="121321" custScaleY="77983" custLinFactNeighborX="0" custLinFactNeighborY="-18084"/>
      <dgm:spPr/>
      <dgm:t>
        <a:bodyPr/>
        <a:lstStyle/>
        <a:p>
          <a:endParaRPr lang="en-US"/>
        </a:p>
      </dgm:t>
    </dgm:pt>
    <dgm:pt modelId="{C1113E30-B3B2-4DF9-9572-721FAEA6057F}" type="pres">
      <dgm:prSet presAssocID="{54B8F17A-9034-47CE-82D0-7557577D27A8}" presName="rect1ParTx" presStyleLbl="alignAcc1" presStyleIdx="1" presStyleCnt="2">
        <dgm:presLayoutVars>
          <dgm:chMax val="1"/>
          <dgm:bulletEnabled val="1"/>
        </dgm:presLayoutVars>
      </dgm:prSet>
      <dgm:spPr/>
      <dgm:t>
        <a:bodyPr/>
        <a:lstStyle/>
        <a:p>
          <a:endParaRPr lang="en-US"/>
        </a:p>
      </dgm:t>
    </dgm:pt>
    <dgm:pt modelId="{6CA779FB-0839-45CC-83C6-C39D73D60D2F}" type="pres">
      <dgm:prSet presAssocID="{54B8F17A-9034-47CE-82D0-7557577D27A8}" presName="rect1ChTx" presStyleLbl="alignAcc1" presStyleIdx="1" presStyleCnt="2" custScaleX="170856" custLinFactNeighborX="-29869">
        <dgm:presLayoutVars>
          <dgm:bulletEnabled val="1"/>
        </dgm:presLayoutVars>
      </dgm:prSet>
      <dgm:spPr/>
      <dgm:t>
        <a:bodyPr/>
        <a:lstStyle/>
        <a:p>
          <a:endParaRPr lang="en-US"/>
        </a:p>
      </dgm:t>
    </dgm:pt>
    <dgm:pt modelId="{02A672BA-49E6-4A0A-8ECC-63767112A7C6}" type="pres">
      <dgm:prSet presAssocID="{875BF7FE-C566-4E00-8EED-E115ED24A39D}" presName="rect2ParTx" presStyleLbl="alignAcc1" presStyleIdx="1" presStyleCnt="2">
        <dgm:presLayoutVars>
          <dgm:chMax val="1"/>
          <dgm:bulletEnabled val="1"/>
        </dgm:presLayoutVars>
      </dgm:prSet>
      <dgm:spPr/>
      <dgm:t>
        <a:bodyPr/>
        <a:lstStyle/>
        <a:p>
          <a:endParaRPr lang="en-US"/>
        </a:p>
      </dgm:t>
    </dgm:pt>
    <dgm:pt modelId="{0301F30E-B932-4944-B095-64DE9D364644}" type="pres">
      <dgm:prSet presAssocID="{875BF7FE-C566-4E00-8EED-E115ED24A39D}" presName="rect2ChTx" presStyleLbl="alignAcc1" presStyleIdx="1" presStyleCnt="2" custScaleX="165119" custScaleY="82645" custLinFactNeighborX="-32067" custLinFactNeighborY="-20163">
        <dgm:presLayoutVars>
          <dgm:bulletEnabled val="1"/>
        </dgm:presLayoutVars>
      </dgm:prSet>
      <dgm:spPr/>
      <dgm:t>
        <a:bodyPr/>
        <a:lstStyle/>
        <a:p>
          <a:endParaRPr lang="en-US"/>
        </a:p>
      </dgm:t>
    </dgm:pt>
  </dgm:ptLst>
  <dgm:cxnLst>
    <dgm:cxn modelId="{A3961DA3-6378-4D6D-BECB-BC9DED42D48D}" srcId="{54B8F17A-9034-47CE-82D0-7557577D27A8}" destId="{1B49220B-C58A-4C99-9FAA-FF2437A5706A}" srcOrd="0" destOrd="0" parTransId="{02E8BEC4-991B-4656-82AB-5366310A3C1C}" sibTransId="{A05EED0A-2CF1-4472-A57A-62FA8B2BEDCA}"/>
    <dgm:cxn modelId="{03068B42-4583-49A9-9B6B-A902FEC1482D}" type="presOf" srcId="{875BF7FE-C566-4E00-8EED-E115ED24A39D}" destId="{6183DAE9-B84D-4FBC-9CC7-57D594509D0A}" srcOrd="0" destOrd="0" presId="urn:microsoft.com/office/officeart/2005/8/layout/target3"/>
    <dgm:cxn modelId="{26DD6C9F-BFAE-4510-A845-45F017204CDB}" srcId="{875BF7FE-C566-4E00-8EED-E115ED24A39D}" destId="{21F491A0-0A40-4021-BC16-E5307259DB0A}" srcOrd="0" destOrd="0" parTransId="{3EA8F321-8868-4FF2-8B10-BE4A06B76C12}" sibTransId="{0294BBDB-7A73-4C23-A00E-88E2CCD53D3B}"/>
    <dgm:cxn modelId="{DEC65EC1-7BA8-4A88-BFCF-E64AFE755D04}" type="presOf" srcId="{1B49220B-C58A-4C99-9FAA-FF2437A5706A}" destId="{6CA779FB-0839-45CC-83C6-C39D73D60D2F}" srcOrd="0" destOrd="0" presId="urn:microsoft.com/office/officeart/2005/8/layout/target3"/>
    <dgm:cxn modelId="{6CCA1DFE-7684-4C5B-8974-DE26E90F44A3}" type="presOf" srcId="{9B9EC670-EEAD-4862-9E21-3B1E0BCB0AA6}" destId="{0301F30E-B932-4944-B095-64DE9D364644}" srcOrd="0" destOrd="1" presId="urn:microsoft.com/office/officeart/2005/8/layout/target3"/>
    <dgm:cxn modelId="{B73FF0F3-9FED-41C4-A744-D62D832E533C}" type="presOf" srcId="{43F3AA7D-3793-48EA-B0CE-649B550C4DC3}" destId="{C1143088-3CC2-4143-A915-56F9F0EFDE22}" srcOrd="0" destOrd="0" presId="urn:microsoft.com/office/officeart/2005/8/layout/target3"/>
    <dgm:cxn modelId="{0B3F49A8-BB90-4D82-B60A-6CE354465361}" type="presOf" srcId="{54B8F17A-9034-47CE-82D0-7557577D27A8}" destId="{9EB4AFC1-81FE-420D-B208-ED85549437D5}" srcOrd="0" destOrd="0" presId="urn:microsoft.com/office/officeart/2005/8/layout/target3"/>
    <dgm:cxn modelId="{7186A776-6CB8-4B09-8826-3F83E8FAB279}" srcId="{54B8F17A-9034-47CE-82D0-7557577D27A8}" destId="{1062E9E3-2EDF-4B99-884C-2734E0C89786}" srcOrd="1" destOrd="0" parTransId="{064B8314-5240-4E99-AF18-52640D4CB872}" sibTransId="{D5E1E927-01FF-4056-B153-573D7F6D2B10}"/>
    <dgm:cxn modelId="{052C2079-4734-4A2A-84FC-5FFF594082E5}" type="presOf" srcId="{54B8F17A-9034-47CE-82D0-7557577D27A8}" destId="{C1113E30-B3B2-4DF9-9572-721FAEA6057F}" srcOrd="1" destOrd="0" presId="urn:microsoft.com/office/officeart/2005/8/layout/target3"/>
    <dgm:cxn modelId="{F58265F6-6884-4DD0-9D9A-45809EBFCD64}" srcId="{43F3AA7D-3793-48EA-B0CE-649B550C4DC3}" destId="{875BF7FE-C566-4E00-8EED-E115ED24A39D}" srcOrd="1" destOrd="0" parTransId="{DB567E6B-F169-4FF2-AFBC-8D8978B406F3}" sibTransId="{D3D28266-4A25-460E-9CB3-DD189F7F374A}"/>
    <dgm:cxn modelId="{60EDE42C-1E60-4339-ACB2-16FF400281F8}" srcId="{43F3AA7D-3793-48EA-B0CE-649B550C4DC3}" destId="{54B8F17A-9034-47CE-82D0-7557577D27A8}" srcOrd="0" destOrd="0" parTransId="{F69A9147-663E-4542-B78C-D231DEAB20A9}" sibTransId="{BBD9FE60-7499-4A5A-81D2-5728EAB662A8}"/>
    <dgm:cxn modelId="{E4391371-790D-4E34-BD8B-88A9B1952FBB}" type="presOf" srcId="{21F491A0-0A40-4021-BC16-E5307259DB0A}" destId="{0301F30E-B932-4944-B095-64DE9D364644}" srcOrd="0" destOrd="0" presId="urn:microsoft.com/office/officeart/2005/8/layout/target3"/>
    <dgm:cxn modelId="{A983A3C5-54DC-4A72-AC13-B6785B5B9182}" type="presOf" srcId="{1062E9E3-2EDF-4B99-884C-2734E0C89786}" destId="{6CA779FB-0839-45CC-83C6-C39D73D60D2F}" srcOrd="0" destOrd="1" presId="urn:microsoft.com/office/officeart/2005/8/layout/target3"/>
    <dgm:cxn modelId="{FD9901F3-2A09-4208-9C28-371C6D040E56}" type="presOf" srcId="{875BF7FE-C566-4E00-8EED-E115ED24A39D}" destId="{02A672BA-49E6-4A0A-8ECC-63767112A7C6}" srcOrd="1" destOrd="0" presId="urn:microsoft.com/office/officeart/2005/8/layout/target3"/>
    <dgm:cxn modelId="{D51CBA1B-C3FF-463A-BA6C-A13F7D630B71}" srcId="{875BF7FE-C566-4E00-8EED-E115ED24A39D}" destId="{9B9EC670-EEAD-4862-9E21-3B1E0BCB0AA6}" srcOrd="1" destOrd="0" parTransId="{CF3A3DFE-E3F9-4B6C-9ACB-B2EA5E11F135}" sibTransId="{BE8CACF7-BDC0-46FA-A890-2E6FDD235C1F}"/>
    <dgm:cxn modelId="{9544EAB0-6A8F-4401-9024-8E9989C50420}" type="presParOf" srcId="{C1143088-3CC2-4143-A915-56F9F0EFDE22}" destId="{CA7451E2-7C74-4520-9CDE-3937B2975C25}" srcOrd="0" destOrd="0" presId="urn:microsoft.com/office/officeart/2005/8/layout/target3"/>
    <dgm:cxn modelId="{A912E0EF-61B6-40FB-9D0F-5EAAF22639A7}" type="presParOf" srcId="{C1143088-3CC2-4143-A915-56F9F0EFDE22}" destId="{0D1608C7-A42D-4989-A5C2-86B740D6AA95}" srcOrd="1" destOrd="0" presId="urn:microsoft.com/office/officeart/2005/8/layout/target3"/>
    <dgm:cxn modelId="{85F0F98A-0008-4752-85CE-293E2720AC29}" type="presParOf" srcId="{C1143088-3CC2-4143-A915-56F9F0EFDE22}" destId="{9EB4AFC1-81FE-420D-B208-ED85549437D5}" srcOrd="2" destOrd="0" presId="urn:microsoft.com/office/officeart/2005/8/layout/target3"/>
    <dgm:cxn modelId="{CD885037-F8DC-4F04-B8F1-7B04E222FAAF}" type="presParOf" srcId="{C1143088-3CC2-4143-A915-56F9F0EFDE22}" destId="{B3D57C49-5FA3-4117-9F78-DD81A5A25965}" srcOrd="3" destOrd="0" presId="urn:microsoft.com/office/officeart/2005/8/layout/target3"/>
    <dgm:cxn modelId="{6659F1DD-C7FF-46C0-B297-BE5A03779C0D}" type="presParOf" srcId="{C1143088-3CC2-4143-A915-56F9F0EFDE22}" destId="{F4B31063-9CCF-4B75-AA98-74170E51366E}" srcOrd="4" destOrd="0" presId="urn:microsoft.com/office/officeart/2005/8/layout/target3"/>
    <dgm:cxn modelId="{89FA7432-6B1B-4908-BD25-D8870FAC9ABD}" type="presParOf" srcId="{C1143088-3CC2-4143-A915-56F9F0EFDE22}" destId="{6183DAE9-B84D-4FBC-9CC7-57D594509D0A}" srcOrd="5" destOrd="0" presId="urn:microsoft.com/office/officeart/2005/8/layout/target3"/>
    <dgm:cxn modelId="{21FCAB63-A4B2-497F-9115-3D15E3448431}" type="presParOf" srcId="{C1143088-3CC2-4143-A915-56F9F0EFDE22}" destId="{C1113E30-B3B2-4DF9-9572-721FAEA6057F}" srcOrd="6" destOrd="0" presId="urn:microsoft.com/office/officeart/2005/8/layout/target3"/>
    <dgm:cxn modelId="{EA972561-8A30-43DF-BFDB-8D9C2D6231DA}" type="presParOf" srcId="{C1143088-3CC2-4143-A915-56F9F0EFDE22}" destId="{6CA779FB-0839-45CC-83C6-C39D73D60D2F}" srcOrd="7" destOrd="0" presId="urn:microsoft.com/office/officeart/2005/8/layout/target3"/>
    <dgm:cxn modelId="{6F867E6F-1108-4042-A4DC-A403837FA586}" type="presParOf" srcId="{C1143088-3CC2-4143-A915-56F9F0EFDE22}" destId="{02A672BA-49E6-4A0A-8ECC-63767112A7C6}" srcOrd="8" destOrd="0" presId="urn:microsoft.com/office/officeart/2005/8/layout/target3"/>
    <dgm:cxn modelId="{ACAC18A6-1902-40DF-B7EB-2DD060C449E9}" type="presParOf" srcId="{C1143088-3CC2-4143-A915-56F9F0EFDE22}" destId="{0301F30E-B932-4944-B095-64DE9D364644}"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75914-7230-F842-83DE-982DF6FBCE50}">
      <dsp:nvSpPr>
        <dsp:cNvPr id="0" name=""/>
        <dsp:cNvSpPr/>
      </dsp:nvSpPr>
      <dsp:spPr>
        <a:xfrm>
          <a:off x="0" y="0"/>
          <a:ext cx="6336792" cy="87782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t>1995 Barnstable County Energy Management Plan – County Commissioners  establish Barnstable County Energy Management Committee – focus on importance of locally administering energy efficiency funds.</a:t>
          </a:r>
          <a:endParaRPr lang="en-US" sz="1100" kern="1200" dirty="0"/>
        </a:p>
      </dsp:txBody>
      <dsp:txXfrm>
        <a:off x="25711" y="25711"/>
        <a:ext cx="5286845" cy="826402"/>
      </dsp:txXfrm>
    </dsp:sp>
    <dsp:sp modelId="{80DAEAB9-CA22-B847-82C4-E56D8630B684}">
      <dsp:nvSpPr>
        <dsp:cNvPr id="0" name=""/>
        <dsp:cNvSpPr/>
      </dsp:nvSpPr>
      <dsp:spPr>
        <a:xfrm>
          <a:off x="473202" y="999744"/>
          <a:ext cx="6336792" cy="87782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t>1997 MA Electric Industry Restructuring Act  - with Town Meeting/Town Council approval formed CLC through inter-governmental agreement.  CLC authorized to aggregate electric customers in an opt-out power supply contract and administer energy efficiency programs in conjunction with power supply.  </a:t>
          </a:r>
          <a:endParaRPr lang="en-US" sz="1100" kern="1200" dirty="0"/>
        </a:p>
      </dsp:txBody>
      <dsp:txXfrm>
        <a:off x="498913" y="1025455"/>
        <a:ext cx="5241582" cy="826402"/>
      </dsp:txXfrm>
    </dsp:sp>
    <dsp:sp modelId="{77A13BF8-46AE-5147-AC69-2E0202A9D9B2}">
      <dsp:nvSpPr>
        <dsp:cNvPr id="0" name=""/>
        <dsp:cNvSpPr/>
      </dsp:nvSpPr>
      <dsp:spPr>
        <a:xfrm>
          <a:off x="946404" y="1999488"/>
          <a:ext cx="6336792" cy="87782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t>2000 Cape Light Compact Municipal Aggregation Plan Filed with DTE.   CLC consulted with DOER on the preparation of and public hearings held to develop the Aggregation Plan.  CLC enters into an administrative services agreement with Barnstable County to provide administrative and fiscal functions for CLC.</a:t>
          </a:r>
          <a:endParaRPr lang="en-US" sz="1100" kern="1200" dirty="0"/>
        </a:p>
      </dsp:txBody>
      <dsp:txXfrm>
        <a:off x="972115" y="2025199"/>
        <a:ext cx="5241582" cy="826402"/>
      </dsp:txXfrm>
    </dsp:sp>
    <dsp:sp modelId="{FCE57FF9-5BD5-3640-AE40-B2B3C6E7E8C8}">
      <dsp:nvSpPr>
        <dsp:cNvPr id="0" name=""/>
        <dsp:cNvSpPr/>
      </dsp:nvSpPr>
      <dsp:spPr>
        <a:xfrm>
          <a:off x="1419605" y="2999232"/>
          <a:ext cx="6336792" cy="87782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t>July, 2001 CLC’s first Energy Efficiency Plan approved by DTE – Implementation Begins.</a:t>
          </a:r>
          <a:endParaRPr lang="en-US" sz="1100" kern="1200" dirty="0"/>
        </a:p>
      </dsp:txBody>
      <dsp:txXfrm>
        <a:off x="1445316" y="3024943"/>
        <a:ext cx="5241582" cy="826402"/>
      </dsp:txXfrm>
    </dsp:sp>
    <dsp:sp modelId="{D1E40C48-E12E-F84D-B100-93FD02530E3F}">
      <dsp:nvSpPr>
        <dsp:cNvPr id="0" name=""/>
        <dsp:cNvSpPr/>
      </dsp:nvSpPr>
      <dsp:spPr>
        <a:xfrm>
          <a:off x="1892808" y="3998976"/>
          <a:ext cx="6336792" cy="87782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smtClean="0"/>
            <a:t>March, 2005 Customer Choice Opt-out Competitive Power Supply Offering – CLC began serving all electric customer classes.  RFP was issued in 2004 to select vendor to provide retail electric supply to all customers classes.</a:t>
          </a:r>
          <a:endParaRPr lang="en-US" sz="1100" kern="1200" dirty="0"/>
        </a:p>
      </dsp:txBody>
      <dsp:txXfrm>
        <a:off x="1918519" y="4024687"/>
        <a:ext cx="5241582" cy="826402"/>
      </dsp:txXfrm>
    </dsp:sp>
    <dsp:sp modelId="{94558B4C-3DCE-F045-855F-9002B7423D2B}">
      <dsp:nvSpPr>
        <dsp:cNvPr id="0" name=""/>
        <dsp:cNvSpPr/>
      </dsp:nvSpPr>
      <dsp:spPr>
        <a:xfrm>
          <a:off x="5766206" y="641299"/>
          <a:ext cx="570585" cy="57058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5894588" y="641299"/>
        <a:ext cx="313821" cy="429365"/>
      </dsp:txXfrm>
    </dsp:sp>
    <dsp:sp modelId="{2FDC2524-853A-7841-821D-C1D521B85A62}">
      <dsp:nvSpPr>
        <dsp:cNvPr id="0" name=""/>
        <dsp:cNvSpPr/>
      </dsp:nvSpPr>
      <dsp:spPr>
        <a:xfrm>
          <a:off x="6239408" y="1641043"/>
          <a:ext cx="570585" cy="57058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6367790" y="1641043"/>
        <a:ext cx="313821" cy="429365"/>
      </dsp:txXfrm>
    </dsp:sp>
    <dsp:sp modelId="{58EE706D-D67C-F142-914F-5CE4260B23FB}">
      <dsp:nvSpPr>
        <dsp:cNvPr id="0" name=""/>
        <dsp:cNvSpPr/>
      </dsp:nvSpPr>
      <dsp:spPr>
        <a:xfrm>
          <a:off x="6712610" y="2626156"/>
          <a:ext cx="570585" cy="57058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6840992" y="2626156"/>
        <a:ext cx="313821" cy="429365"/>
      </dsp:txXfrm>
    </dsp:sp>
    <dsp:sp modelId="{EAB37E33-D9A5-DB49-A62C-71C6357C1C01}">
      <dsp:nvSpPr>
        <dsp:cNvPr id="0" name=""/>
        <dsp:cNvSpPr/>
      </dsp:nvSpPr>
      <dsp:spPr>
        <a:xfrm>
          <a:off x="7185812" y="3635654"/>
          <a:ext cx="570585" cy="57058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7314194" y="3635654"/>
        <a:ext cx="313821" cy="4293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4DA72-E2E9-43FB-81BA-28A49F5F1D23}">
      <dsp:nvSpPr>
        <dsp:cNvPr id="0" name=""/>
        <dsp:cNvSpPr/>
      </dsp:nvSpPr>
      <dsp:spPr>
        <a:xfrm>
          <a:off x="0" y="0"/>
          <a:ext cx="6583680" cy="1072896"/>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2006 La Capra Associates Study reviewed options and provided recommendations for CLC to form CVEC to make investments in wholesale energy contracts and renewable energy generation to stabilize CLC rates over the long-term.</a:t>
          </a:r>
          <a:endParaRPr lang="en-US" sz="1300" kern="1200" dirty="0"/>
        </a:p>
      </dsp:txBody>
      <dsp:txXfrm>
        <a:off x="31424" y="31424"/>
        <a:ext cx="5335281" cy="1010048"/>
      </dsp:txXfrm>
    </dsp:sp>
    <dsp:sp modelId="{D2982D84-2D3B-4391-909F-09B68349EE97}">
      <dsp:nvSpPr>
        <dsp:cNvPr id="0" name=""/>
        <dsp:cNvSpPr/>
      </dsp:nvSpPr>
      <dsp:spPr>
        <a:xfrm>
          <a:off x="551383" y="1267968"/>
          <a:ext cx="6583680" cy="1072896"/>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September, 2007 CVEC organized as legally distinct entity under Electric Cooperative Statute with three initial members: CLC, Barnstable County and Town of Barnstable.  CVEC enters into administrative services agreement with Barnstable County (similar to CLC) to perform certain administrative and fiscal functions for CVEC.</a:t>
          </a:r>
          <a:endParaRPr lang="en-US" sz="1300" kern="1200" dirty="0"/>
        </a:p>
      </dsp:txBody>
      <dsp:txXfrm>
        <a:off x="582807" y="1299392"/>
        <a:ext cx="5272066" cy="1010048"/>
      </dsp:txXfrm>
    </dsp:sp>
    <dsp:sp modelId="{47561330-63F7-4BE2-BA00-C163D266E13A}">
      <dsp:nvSpPr>
        <dsp:cNvPr id="0" name=""/>
        <dsp:cNvSpPr/>
      </dsp:nvSpPr>
      <dsp:spPr>
        <a:xfrm>
          <a:off x="1094536" y="2535936"/>
          <a:ext cx="6583680" cy="1072896"/>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July, 2008 MA Green Communities Act approves expanded energy efficiency mandate/funding and “net metering” provisions to increase renewable generation statewide</a:t>
          </a:r>
          <a:endParaRPr lang="en-US" sz="1300" kern="1200" dirty="0"/>
        </a:p>
      </dsp:txBody>
      <dsp:txXfrm>
        <a:off x="1125960" y="2567360"/>
        <a:ext cx="5280295" cy="1010048"/>
      </dsp:txXfrm>
    </dsp:sp>
    <dsp:sp modelId="{891E48F7-5431-4767-AA93-7EF502F9EA7B}">
      <dsp:nvSpPr>
        <dsp:cNvPr id="0" name=""/>
        <dsp:cNvSpPr/>
      </dsp:nvSpPr>
      <dsp:spPr>
        <a:xfrm>
          <a:off x="1645920" y="3803904"/>
          <a:ext cx="6583680" cy="1072896"/>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January, 2010 MA DPU Issues CLC Order (D.P.U. 09-119) approving first 3-year statewide energy efficiency plan (2010-2012)</a:t>
          </a:r>
          <a:endParaRPr lang="en-US" sz="1300" kern="1200" dirty="0"/>
        </a:p>
      </dsp:txBody>
      <dsp:txXfrm>
        <a:off x="1677344" y="3835328"/>
        <a:ext cx="5272066" cy="1010048"/>
      </dsp:txXfrm>
    </dsp:sp>
    <dsp:sp modelId="{8EA4DB72-D418-4828-A2DD-A2D18D10E505}">
      <dsp:nvSpPr>
        <dsp:cNvPr id="0" name=""/>
        <dsp:cNvSpPr/>
      </dsp:nvSpPr>
      <dsp:spPr>
        <a:xfrm>
          <a:off x="5886297" y="821740"/>
          <a:ext cx="697382" cy="69738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6043208" y="821740"/>
        <a:ext cx="383560" cy="524780"/>
      </dsp:txXfrm>
    </dsp:sp>
    <dsp:sp modelId="{DA3ED54A-B7B2-4353-81BC-B5FB9ED6E175}">
      <dsp:nvSpPr>
        <dsp:cNvPr id="0" name=""/>
        <dsp:cNvSpPr/>
      </dsp:nvSpPr>
      <dsp:spPr>
        <a:xfrm>
          <a:off x="6437680" y="2089708"/>
          <a:ext cx="697382" cy="69738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6594591" y="2089708"/>
        <a:ext cx="383560" cy="524780"/>
      </dsp:txXfrm>
    </dsp:sp>
    <dsp:sp modelId="{6F5FA16A-8691-4229-AD67-981C25A07163}">
      <dsp:nvSpPr>
        <dsp:cNvPr id="0" name=""/>
        <dsp:cNvSpPr/>
      </dsp:nvSpPr>
      <dsp:spPr>
        <a:xfrm>
          <a:off x="6980834" y="3357676"/>
          <a:ext cx="697382" cy="69738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7137745" y="3357676"/>
        <a:ext cx="383560" cy="524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451E2-7C74-4520-9CDE-3937B2975C25}">
      <dsp:nvSpPr>
        <dsp:cNvPr id="0" name=""/>
        <dsp:cNvSpPr/>
      </dsp:nvSpPr>
      <dsp:spPr>
        <a:xfrm>
          <a:off x="-445577" y="277221"/>
          <a:ext cx="3497738" cy="4876800"/>
        </a:xfrm>
        <a:prstGeom prst="pie">
          <a:avLst>
            <a:gd name="adj1" fmla="val 5400000"/>
            <a:gd name="adj2" fmla="val 1620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B4AFC1-81FE-420D-B208-ED85549437D5}">
      <dsp:nvSpPr>
        <dsp:cNvPr id="0" name=""/>
        <dsp:cNvSpPr/>
      </dsp:nvSpPr>
      <dsp:spPr>
        <a:xfrm>
          <a:off x="1300602" y="300191"/>
          <a:ext cx="7040940" cy="48768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kern="1200" dirty="0" smtClean="0"/>
            <a:t>CLC</a:t>
          </a:r>
          <a:endParaRPr lang="en-US" sz="4000" kern="1200" dirty="0"/>
        </a:p>
      </dsp:txBody>
      <dsp:txXfrm>
        <a:off x="1300602" y="300191"/>
        <a:ext cx="3520470" cy="2316480"/>
      </dsp:txXfrm>
    </dsp:sp>
    <dsp:sp modelId="{F4B31063-9CCF-4B75-AA98-74170E51366E}">
      <dsp:nvSpPr>
        <dsp:cNvPr id="0" name=""/>
        <dsp:cNvSpPr/>
      </dsp:nvSpPr>
      <dsp:spPr>
        <a:xfrm>
          <a:off x="404843" y="2495026"/>
          <a:ext cx="1833586" cy="2136605"/>
        </a:xfrm>
        <a:prstGeom prst="pie">
          <a:avLst>
            <a:gd name="adj1" fmla="val 5400000"/>
            <a:gd name="adj2" fmla="val 1620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83DAE9-B84D-4FBC-9CC7-57D594509D0A}">
      <dsp:nvSpPr>
        <dsp:cNvPr id="0" name=""/>
        <dsp:cNvSpPr/>
      </dsp:nvSpPr>
      <dsp:spPr>
        <a:xfrm>
          <a:off x="1308102" y="2497342"/>
          <a:ext cx="7025941" cy="180646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kern="1200" dirty="0" smtClean="0"/>
            <a:t>CVEC</a:t>
          </a:r>
          <a:endParaRPr lang="en-US" sz="4000" kern="1200" dirty="0"/>
        </a:p>
      </dsp:txBody>
      <dsp:txXfrm>
        <a:off x="1308102" y="2497342"/>
        <a:ext cx="3512970" cy="1806460"/>
      </dsp:txXfrm>
    </dsp:sp>
    <dsp:sp modelId="{6CA779FB-0839-45CC-83C6-C39D73D60D2F}">
      <dsp:nvSpPr>
        <dsp:cNvPr id="0" name=""/>
        <dsp:cNvSpPr/>
      </dsp:nvSpPr>
      <dsp:spPr>
        <a:xfrm>
          <a:off x="2930333" y="344765"/>
          <a:ext cx="4947306" cy="2316480"/>
        </a:xfrm>
        <a:prstGeom prst="rect">
          <a:avLst/>
        </a:prstGeom>
        <a:noFill/>
        <a:ln w="2642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Municipal aggregator formed through inter-governmental agreement to: purchase power on behalf of all customers, administer energy efficiency programs and consumer advocacy.</a:t>
          </a:r>
          <a:endParaRPr lang="en-US" sz="1400" kern="1200" dirty="0"/>
        </a:p>
        <a:p>
          <a:pPr marL="114300" lvl="1" indent="-114300" algn="l" defTabSz="622300">
            <a:lnSpc>
              <a:spcPct val="90000"/>
            </a:lnSpc>
            <a:spcBef>
              <a:spcPct val="0"/>
            </a:spcBef>
            <a:spcAft>
              <a:spcPct val="15000"/>
            </a:spcAft>
            <a:buChar char="••"/>
          </a:pPr>
          <a:r>
            <a:rPr lang="en-US" sz="1400" kern="1200" dirty="0" smtClean="0"/>
            <a:t>Members include Barnstable County, Dukes County and all twenty-one municipalities located within the two Counties on Cape Cod and Martha’s Vineyard.</a:t>
          </a:r>
          <a:endParaRPr lang="en-US" sz="1400" kern="1200" dirty="0"/>
        </a:p>
      </dsp:txBody>
      <dsp:txXfrm>
        <a:off x="2930333" y="344765"/>
        <a:ext cx="4947306" cy="2316480"/>
      </dsp:txXfrm>
    </dsp:sp>
    <dsp:sp modelId="{0301F30E-B932-4944-B095-64DE9D364644}">
      <dsp:nvSpPr>
        <dsp:cNvPr id="0" name=""/>
        <dsp:cNvSpPr/>
      </dsp:nvSpPr>
      <dsp:spPr>
        <a:xfrm>
          <a:off x="2949748" y="2395186"/>
          <a:ext cx="4781185" cy="1914454"/>
        </a:xfrm>
        <a:prstGeom prst="rect">
          <a:avLst/>
        </a:prstGeom>
        <a:noFill/>
        <a:ln w="2642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Electric Cooperative legally distinct by statute to make investments in wholesale energy contracts and renewable energy generation to stabilize CLC rates over the long-term.</a:t>
          </a:r>
          <a:endParaRPr lang="en-US" sz="1400" kern="1200" dirty="0"/>
        </a:p>
        <a:p>
          <a:pPr marL="114300" lvl="1" indent="-114300" algn="l" defTabSz="622300">
            <a:lnSpc>
              <a:spcPct val="90000"/>
            </a:lnSpc>
            <a:spcBef>
              <a:spcPct val="0"/>
            </a:spcBef>
            <a:spcAft>
              <a:spcPct val="15000"/>
            </a:spcAft>
            <a:buChar char="••"/>
          </a:pPr>
          <a:r>
            <a:rPr lang="en-US" sz="1400" kern="1200" dirty="0" smtClean="0"/>
            <a:t>Members include Barnstable County; Dukes County; CLC; Towns of Barnstable, Harwich, Brewster, Dennis, Bourne, Eastham, Tisbury, Oak Bluffs, Mashpee, Orleans, Provincetown, Sandwich, Yarmouth, Falmouth, Chatham &amp; West Tisbury. </a:t>
          </a:r>
          <a:endParaRPr lang="en-US" sz="1400" kern="1200" dirty="0"/>
        </a:p>
      </dsp:txBody>
      <dsp:txXfrm>
        <a:off x="2949748" y="2395186"/>
        <a:ext cx="4781185" cy="191445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698" cy="307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t" anchorCtr="0" compatLnSpc="1">
            <a:prstTxWarp prst="textNoShape">
              <a:avLst/>
            </a:prstTxWarp>
          </a:bodyPr>
          <a:lstStyle>
            <a:lvl1pPr defTabSz="927748">
              <a:defRPr sz="1200"/>
            </a:lvl1pPr>
          </a:lstStyle>
          <a:p>
            <a:endParaRPr lang="en-US"/>
          </a:p>
        </p:txBody>
      </p:sp>
      <p:sp>
        <p:nvSpPr>
          <p:cNvPr id="4099" name="Rectangle 3"/>
          <p:cNvSpPr>
            <a:spLocks noGrp="1" noChangeArrowheads="1"/>
          </p:cNvSpPr>
          <p:nvPr>
            <p:ph type="dt" sz="quarter" idx="1"/>
          </p:nvPr>
        </p:nvSpPr>
        <p:spPr bwMode="auto">
          <a:xfrm>
            <a:off x="3971703" y="0"/>
            <a:ext cx="3038697" cy="307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t" anchorCtr="0" compatLnSpc="1">
            <a:prstTxWarp prst="textNoShape">
              <a:avLst/>
            </a:prstTxWarp>
          </a:bodyPr>
          <a:lstStyle>
            <a:lvl1pPr algn="r" defTabSz="927748">
              <a:defRPr sz="1200"/>
            </a:lvl1pPr>
          </a:lstStyle>
          <a:p>
            <a:endParaRPr lang="en-US"/>
          </a:p>
        </p:txBody>
      </p:sp>
      <p:sp>
        <p:nvSpPr>
          <p:cNvPr id="4100" name="Rectangle 4"/>
          <p:cNvSpPr>
            <a:spLocks noGrp="1" noChangeArrowheads="1"/>
          </p:cNvSpPr>
          <p:nvPr>
            <p:ph type="ftr" sz="quarter" idx="2"/>
          </p:nvPr>
        </p:nvSpPr>
        <p:spPr bwMode="auto">
          <a:xfrm>
            <a:off x="0" y="8928632"/>
            <a:ext cx="3038698" cy="30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b" anchorCtr="0" compatLnSpc="1">
            <a:prstTxWarp prst="textNoShape">
              <a:avLst/>
            </a:prstTxWarp>
          </a:bodyPr>
          <a:lstStyle>
            <a:lvl1pPr defTabSz="927748">
              <a:defRPr sz="1200"/>
            </a:lvl1pPr>
          </a:lstStyle>
          <a:p>
            <a:endParaRPr lang="en-US"/>
          </a:p>
        </p:txBody>
      </p:sp>
      <p:sp>
        <p:nvSpPr>
          <p:cNvPr id="4101" name="Rectangle 5"/>
          <p:cNvSpPr>
            <a:spLocks noGrp="1" noChangeArrowheads="1"/>
          </p:cNvSpPr>
          <p:nvPr>
            <p:ph type="sldNum" sz="quarter" idx="3"/>
          </p:nvPr>
        </p:nvSpPr>
        <p:spPr bwMode="auto">
          <a:xfrm>
            <a:off x="3971703" y="8928632"/>
            <a:ext cx="3038697" cy="30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b" anchorCtr="0" compatLnSpc="1">
            <a:prstTxWarp prst="textNoShape">
              <a:avLst/>
            </a:prstTxWarp>
          </a:bodyPr>
          <a:lstStyle>
            <a:lvl1pPr algn="r" defTabSz="927748">
              <a:defRPr sz="1200"/>
            </a:lvl1pPr>
          </a:lstStyle>
          <a:p>
            <a:r>
              <a:rPr lang="en-US"/>
              <a:t>Page </a:t>
            </a:r>
            <a:fld id="{758BA04D-F6B9-469C-9440-3014628E8BDC}" type="slidenum">
              <a:rPr lang="en-US"/>
              <a:pPr/>
              <a:t>‹#›</a:t>
            </a:fld>
            <a:endParaRPr lang="en-US"/>
          </a:p>
        </p:txBody>
      </p:sp>
    </p:spTree>
    <p:extLst>
      <p:ext uri="{BB962C8B-B14F-4D97-AF65-F5344CB8AC3E}">
        <p14:creationId xmlns:p14="http://schemas.microsoft.com/office/powerpoint/2010/main" val="3129183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869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t" anchorCtr="0" compatLnSpc="1">
            <a:prstTxWarp prst="textNoShape">
              <a:avLst/>
            </a:prstTxWarp>
          </a:bodyPr>
          <a:lstStyle>
            <a:lvl1pPr defTabSz="927748">
              <a:defRPr sz="1200"/>
            </a:lvl1pPr>
          </a:lstStyle>
          <a:p>
            <a:endParaRPr lang="en-US"/>
          </a:p>
        </p:txBody>
      </p:sp>
      <p:sp>
        <p:nvSpPr>
          <p:cNvPr id="3075" name="Rectangle 3"/>
          <p:cNvSpPr>
            <a:spLocks noGrp="1" noChangeArrowheads="1"/>
          </p:cNvSpPr>
          <p:nvPr>
            <p:ph type="dt" idx="1"/>
          </p:nvPr>
        </p:nvSpPr>
        <p:spPr bwMode="auto">
          <a:xfrm>
            <a:off x="3971703" y="1"/>
            <a:ext cx="303869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t" anchorCtr="0" compatLnSpc="1">
            <a:prstTxWarp prst="textNoShape">
              <a:avLst/>
            </a:prstTxWarp>
          </a:bodyPr>
          <a:lstStyle>
            <a:lvl1pPr algn="r" defTabSz="927748">
              <a:defRPr sz="1200"/>
            </a:lvl1pPr>
          </a:lstStyle>
          <a:p>
            <a:endParaRPr lang="en-US"/>
          </a:p>
        </p:txBody>
      </p:sp>
      <p:sp>
        <p:nvSpPr>
          <p:cNvPr id="3076"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34614" y="4387056"/>
            <a:ext cx="5141174"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4112"/>
            <a:ext cx="303869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b" anchorCtr="0" compatLnSpc="1">
            <a:prstTxWarp prst="textNoShape">
              <a:avLst/>
            </a:prstTxWarp>
          </a:bodyPr>
          <a:lstStyle>
            <a:lvl1pPr defTabSz="927748">
              <a:defRPr sz="1200"/>
            </a:lvl1pPr>
          </a:lstStyle>
          <a:p>
            <a:endParaRPr lang="en-US"/>
          </a:p>
        </p:txBody>
      </p:sp>
      <p:sp>
        <p:nvSpPr>
          <p:cNvPr id="3079" name="Rectangle 7"/>
          <p:cNvSpPr>
            <a:spLocks noGrp="1" noChangeArrowheads="1"/>
          </p:cNvSpPr>
          <p:nvPr>
            <p:ph type="sldNum" sz="quarter" idx="5"/>
          </p:nvPr>
        </p:nvSpPr>
        <p:spPr bwMode="auto">
          <a:xfrm>
            <a:off x="3971703" y="8774112"/>
            <a:ext cx="303869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06" tIns="46404" rIns="92806" bIns="46404" numCol="1" anchor="b" anchorCtr="0" compatLnSpc="1">
            <a:prstTxWarp prst="textNoShape">
              <a:avLst/>
            </a:prstTxWarp>
          </a:bodyPr>
          <a:lstStyle>
            <a:lvl1pPr algn="r" defTabSz="927748">
              <a:defRPr sz="1200"/>
            </a:lvl1pPr>
          </a:lstStyle>
          <a:p>
            <a:fld id="{A666B5ED-41F9-4F21-A560-A96CC49A8183}" type="slidenum">
              <a:rPr lang="en-US"/>
              <a:pPr/>
              <a:t>‹#›</a:t>
            </a:fld>
            <a:endParaRPr lang="en-US"/>
          </a:p>
        </p:txBody>
      </p:sp>
    </p:spTree>
    <p:extLst>
      <p:ext uri="{BB962C8B-B14F-4D97-AF65-F5344CB8AC3E}">
        <p14:creationId xmlns:p14="http://schemas.microsoft.com/office/powerpoint/2010/main" val="284938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444001B-AC07-4F86-BB77-F4F75A9FCACC}" type="slidenum">
              <a:rPr lang="en-US"/>
              <a:pPr/>
              <a:t>1</a:t>
            </a:fld>
            <a:endParaRPr lang="en-US"/>
          </a:p>
        </p:txBody>
      </p:sp>
      <p:sp>
        <p:nvSpPr>
          <p:cNvPr id="68610" name="Rectangle 2"/>
          <p:cNvSpPr>
            <a:spLocks noGrp="1" noRot="1" noChangeAspect="1" noChangeArrowheads="1" noTextEdit="1"/>
          </p:cNvSpPr>
          <p:nvPr>
            <p:ph type="sldImg"/>
          </p:nvPr>
        </p:nvSpPr>
        <p:spPr>
          <a:xfrm>
            <a:off x="1196975" y="693738"/>
            <a:ext cx="4616450" cy="3462337"/>
          </a:xfrm>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A2EFAB-BE33-4B4C-B43C-26B9758EADC2}" type="datetime1">
              <a:rPr lang="en-US" smtClean="0"/>
              <a:t>6/28/2012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155A5-19A7-4506-984B-F531CFCD4051}"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996CD-93AE-4AF0-9B0B-8D5778631A7B}" type="datetime1">
              <a:rPr lang="en-US" smtClean="0"/>
              <a:t>6/28/2012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281DF8-BCD3-4F00-9E45-1CF449F6B454}" type="datetime1">
              <a:rPr lang="en-US" smtClean="0"/>
              <a:t>6/28/2012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0D95C-0AD8-4231-B2D0-9D4D9B7B09CD}" type="datetime1">
              <a:rPr lang="en-US" smtClean="0"/>
              <a:t>6/28/2012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C39643-C3C3-4EB9-B2CD-FF4C7CDF3D2F}" type="datetime1">
              <a:rPr lang="en-US" smtClean="0"/>
              <a:t>6/28/2012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155A5-19A7-4506-984B-F531CFCD4051}"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B3DCDF-EC28-4CAB-9C8A-2B8D69B91E8C}" type="datetime1">
              <a:rPr lang="en-US" smtClean="0"/>
              <a:t>6/28/2012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51BD92-6271-40AD-90C6-4B8C8051DEAB}" type="datetime1">
              <a:rPr lang="en-US" smtClean="0"/>
              <a:t>6/28/2012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8155A5-19A7-4506-984B-F531CFCD4051}"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5C8AEE-D951-417F-B243-CC93A216048D}" type="datetime1">
              <a:rPr lang="en-US" smtClean="0"/>
              <a:t>6/28/2012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3B682-9219-485F-92B4-7FF21B91D8B4}" type="datetime1">
              <a:rPr lang="en-US" smtClean="0"/>
              <a:t>6/28/2012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19CFE-F5AE-4A0A-BC67-F8060CAD1BA2}" type="datetime1">
              <a:rPr lang="en-US" smtClean="0"/>
              <a:t>6/28/2012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155A5-19A7-4506-984B-F531CFCD4051}"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CF3C63-9716-4D1B-BE12-3D5A42918B3C}" type="datetime1">
              <a:rPr lang="en-US" smtClean="0"/>
              <a:t>6/28/2012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155A5-19A7-4506-984B-F531CFCD40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08AABAC-0078-441B-B1B4-ECE47C083E7F}" type="datetime1">
              <a:rPr lang="en-US" smtClean="0"/>
              <a:t>6/28/2012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28155A5-19A7-4506-984B-F531CFCD4051}" type="slidenum">
              <a:rPr lang="en-US" smtClean="0"/>
              <a:t>‹#›</a:t>
            </a:fld>
            <a:endParaRPr lang="en-US"/>
          </a:p>
        </p:txBody>
      </p:sp>
      <p:pic>
        <p:nvPicPr>
          <p:cNvPr id="9" name="Picture 14" descr="CLCFullColo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5800" y="381000"/>
            <a:ext cx="9017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0" descr="smiling boy"/>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514725" y="-1957388"/>
            <a:ext cx="1371600"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295400"/>
            <a:ext cx="7772400" cy="990600"/>
          </a:xfrm>
        </p:spPr>
        <p:txBody>
          <a:bodyPr/>
          <a:lstStyle/>
          <a:p>
            <a:pPr algn="ctr"/>
            <a:r>
              <a:rPr lang="en-US" sz="3200" b="1" dirty="0" smtClean="0"/>
              <a:t>Cape light compact</a:t>
            </a:r>
            <a:br>
              <a:rPr lang="en-US" sz="3200" b="1" dirty="0" smtClean="0"/>
            </a:br>
            <a:r>
              <a:rPr lang="en-US" sz="3200" b="1" dirty="0" smtClean="0"/>
              <a:t>response to</a:t>
            </a:r>
            <a:endParaRPr lang="en-US" b="1" dirty="0"/>
          </a:p>
        </p:txBody>
      </p:sp>
      <p:sp>
        <p:nvSpPr>
          <p:cNvPr id="5123" name="Rectangle 3"/>
          <p:cNvSpPr>
            <a:spLocks noGrp="1" noChangeArrowheads="1"/>
          </p:cNvSpPr>
          <p:nvPr>
            <p:ph type="subTitle" idx="1"/>
          </p:nvPr>
        </p:nvSpPr>
        <p:spPr>
          <a:xfrm>
            <a:off x="685800" y="2286000"/>
            <a:ext cx="7772400" cy="914400"/>
          </a:xfrm>
        </p:spPr>
        <p:txBody>
          <a:bodyPr>
            <a:normAutofit/>
          </a:bodyPr>
          <a:lstStyle/>
          <a:p>
            <a:pPr>
              <a:spcAft>
                <a:spcPct val="0"/>
              </a:spcAft>
            </a:pPr>
            <a:r>
              <a:rPr lang="en-US" sz="2000" b="1" dirty="0"/>
              <a:t>Special Barnstable County Commission Recommendations -  Relative to the Cape Light Compact</a:t>
            </a:r>
          </a:p>
          <a:p>
            <a:pPr>
              <a:spcBef>
                <a:spcPct val="20000"/>
              </a:spcBef>
              <a:spcAft>
                <a:spcPct val="0"/>
              </a:spcAft>
            </a:pPr>
            <a:endParaRPr lang="en-US" sz="2000" b="1" dirty="0"/>
          </a:p>
        </p:txBody>
      </p:sp>
      <p:sp>
        <p:nvSpPr>
          <p:cNvPr id="6" name="Rectangle 3"/>
          <p:cNvSpPr txBox="1">
            <a:spLocks noChangeArrowheads="1"/>
          </p:cNvSpPr>
          <p:nvPr/>
        </p:nvSpPr>
        <p:spPr>
          <a:xfrm>
            <a:off x="760376" y="3985152"/>
            <a:ext cx="77724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ctr">
              <a:spcAft>
                <a:spcPct val="0"/>
              </a:spcAft>
            </a:pPr>
            <a:r>
              <a:rPr lang="en-US" b="1" i="1" dirty="0" smtClean="0"/>
              <a:t>June 13, 2012</a:t>
            </a:r>
            <a:endParaRPr lang="en-US" sz="1800" b="1" dirty="0" smtClean="0"/>
          </a:p>
          <a:p>
            <a:pPr>
              <a:spcAft>
                <a:spcPct val="0"/>
              </a:spcAft>
            </a:pPr>
            <a:endParaRPr lang="en-US" sz="1800" b="1" dirty="0" smtClean="0"/>
          </a:p>
          <a:p>
            <a:pPr>
              <a:spcAft>
                <a:spcPct val="0"/>
              </a:spcAft>
            </a:pPr>
            <a:endParaRPr lang="en-US" sz="1800" b="1" dirty="0"/>
          </a:p>
        </p:txBody>
      </p:sp>
      <p:pic>
        <p:nvPicPr>
          <p:cNvPr id="7" name="Picture 21" descr="smiling bo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7290" y="5935460"/>
            <a:ext cx="13716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p:nvCxnSpPr>
        <p:spPr>
          <a:xfrm>
            <a:off x="3353" y="5898208"/>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9" name="Picture 2" descr="C:\Documents and Settings\kgalligan\My Documents\My Pictures\CCMall Prom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97" y="5927150"/>
            <a:ext cx="921603" cy="93249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Documents and Settings\kgalligan\My Documents\My Pictures\CAPE &amp; ISLANDS GREEN 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7673" y="5936077"/>
            <a:ext cx="984863" cy="91654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Documents and Settings\kgalligan\My Documents\My Pictures\Oil (Light Crude) 1-yr thru 5-Dec-2011.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1915" y="5909799"/>
            <a:ext cx="1764063" cy="94201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C:\Documents and Settings\kgalligan\My Documents\My Pictures\Other\Mass Save 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89560" y="5903915"/>
            <a:ext cx="1655445" cy="95345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Documents and Settings\kgalligan\My Documents\My Pictures\Other\bulbs-Need.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61750" y="5925256"/>
            <a:ext cx="1172103" cy="93015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S:\Cape Light Compact\Marketing\presentation pictures\energy fair booth.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0275" y="5910611"/>
            <a:ext cx="961475" cy="961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Appendix</a:t>
            </a:r>
            <a:br>
              <a:rPr lang="en-US" dirty="0" smtClean="0"/>
            </a:br>
            <a:r>
              <a:rPr lang="en-US" dirty="0" smtClean="0"/>
              <a:t>Budget  Attachments</a:t>
            </a:r>
            <a:endParaRPr lang="en-US" dirty="0"/>
          </a:p>
        </p:txBody>
      </p:sp>
      <p:sp>
        <p:nvSpPr>
          <p:cNvPr id="4" name="Slide Number Placeholder 3"/>
          <p:cNvSpPr>
            <a:spLocks noGrp="1"/>
          </p:cNvSpPr>
          <p:nvPr>
            <p:ph type="sldNum" sz="quarter" idx="12"/>
          </p:nvPr>
        </p:nvSpPr>
        <p:spPr/>
        <p:txBody>
          <a:bodyPr/>
          <a:lstStyle/>
          <a:p>
            <a:fld id="{B28155A5-19A7-4506-984B-F531CFCD4051}" type="slidenum">
              <a:rPr lang="en-US" smtClean="0"/>
              <a:t>10</a:t>
            </a:fld>
            <a:endParaRPr lang="en-US"/>
          </a:p>
        </p:txBody>
      </p:sp>
      <p:sp>
        <p:nvSpPr>
          <p:cNvPr id="6" name="Content Placeholder 5"/>
          <p:cNvSpPr>
            <a:spLocks noGrp="1"/>
          </p:cNvSpPr>
          <p:nvPr>
            <p:ph idx="1"/>
          </p:nvPr>
        </p:nvSpPr>
        <p:spPr>
          <a:xfrm>
            <a:off x="457200" y="2023393"/>
            <a:ext cx="8229600" cy="4030414"/>
          </a:xfrm>
        </p:spPr>
        <p:txBody>
          <a:bodyPr/>
          <a:lstStyle/>
          <a:p>
            <a:r>
              <a:rPr lang="en-US" dirty="0" smtClean="0"/>
              <a:t>FY12 Operating Fund</a:t>
            </a:r>
          </a:p>
          <a:p>
            <a:r>
              <a:rPr lang="en-US" dirty="0" smtClean="0"/>
              <a:t>FY11 Operating Fund</a:t>
            </a:r>
          </a:p>
          <a:p>
            <a:r>
              <a:rPr lang="en-US" dirty="0" smtClean="0"/>
              <a:t>FY10 Operating Fund</a:t>
            </a:r>
          </a:p>
          <a:p>
            <a:r>
              <a:rPr lang="en-US" dirty="0" smtClean="0"/>
              <a:t>2012 Energy Efficiency Program Budget</a:t>
            </a:r>
          </a:p>
          <a:p>
            <a:r>
              <a:rPr lang="en-US" dirty="0" smtClean="0"/>
              <a:t>2011 Energy Efficiency Program Budget</a:t>
            </a:r>
          </a:p>
          <a:p>
            <a:r>
              <a:rPr lang="en-US" dirty="0" smtClean="0"/>
              <a:t>2010 Energy Efficiency Program Budget</a:t>
            </a:r>
          </a:p>
          <a:p>
            <a:r>
              <a:rPr lang="en-US" dirty="0" smtClean="0"/>
              <a:t>Audit Letter dated January 30, 2012</a:t>
            </a:r>
            <a:endParaRPr lang="en-US" dirty="0"/>
          </a:p>
        </p:txBody>
      </p:sp>
    </p:spTree>
    <p:extLst>
      <p:ext uri="{BB962C8B-B14F-4D97-AF65-F5344CB8AC3E}">
        <p14:creationId xmlns:p14="http://schemas.microsoft.com/office/powerpoint/2010/main" val="3381471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Topics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a:t> </a:t>
            </a:r>
            <a:r>
              <a:rPr lang="en-US" dirty="0" smtClean="0"/>
              <a:t> CLC June 13, 2012 Response to County Commissioners</a:t>
            </a:r>
          </a:p>
          <a:p>
            <a:pPr>
              <a:buFont typeface="Wingdings" pitchFamily="2" charset="2"/>
              <a:buChar char="q"/>
            </a:pPr>
            <a:r>
              <a:rPr lang="en-US" dirty="0"/>
              <a:t> </a:t>
            </a:r>
            <a:r>
              <a:rPr lang="en-US" dirty="0" smtClean="0"/>
              <a:t> CLC Key Milestones</a:t>
            </a:r>
          </a:p>
          <a:p>
            <a:pPr>
              <a:buFont typeface="Wingdings" pitchFamily="2" charset="2"/>
              <a:buChar char="q"/>
            </a:pPr>
            <a:r>
              <a:rPr lang="en-US" dirty="0"/>
              <a:t> </a:t>
            </a:r>
            <a:r>
              <a:rPr lang="en-US" dirty="0" smtClean="0"/>
              <a:t> Relationship between CLC, CVEC &amp; Barnstable County</a:t>
            </a:r>
          </a:p>
          <a:p>
            <a:pPr>
              <a:buFont typeface="Wingdings" pitchFamily="2" charset="2"/>
              <a:buChar char="q"/>
            </a:pPr>
            <a:r>
              <a:rPr lang="en-US" dirty="0"/>
              <a:t> </a:t>
            </a:r>
            <a:r>
              <a:rPr lang="en-US" dirty="0" smtClean="0"/>
              <a:t> Transparency, Open Meeting Law and Public Records</a:t>
            </a:r>
          </a:p>
          <a:p>
            <a:pPr>
              <a:buFont typeface="Wingdings" pitchFamily="2" charset="2"/>
              <a:buChar char="q"/>
            </a:pPr>
            <a:r>
              <a:rPr lang="en-US" dirty="0"/>
              <a:t> </a:t>
            </a:r>
            <a:r>
              <a:rPr lang="en-US" dirty="0" smtClean="0"/>
              <a:t> Budgets and Oversight</a:t>
            </a:r>
          </a:p>
          <a:p>
            <a:pPr>
              <a:buFont typeface="Wingdings" pitchFamily="2" charset="2"/>
              <a:buChar char="q"/>
            </a:pPr>
            <a:r>
              <a:rPr lang="en-US" dirty="0"/>
              <a:t> </a:t>
            </a:r>
            <a:r>
              <a:rPr lang="en-US" dirty="0" smtClean="0"/>
              <a:t> Purpose of Regional Government</a:t>
            </a:r>
          </a:p>
          <a:p>
            <a:pPr>
              <a:buFont typeface="Wingdings" pitchFamily="2" charset="2"/>
              <a:buChar char="q"/>
            </a:pPr>
            <a:r>
              <a:rPr lang="en-US" dirty="0"/>
              <a:t> </a:t>
            </a:r>
            <a:r>
              <a:rPr lang="en-US" dirty="0" smtClean="0"/>
              <a:t> Recommendations</a:t>
            </a:r>
          </a:p>
          <a:p>
            <a:pPr>
              <a:buFont typeface="Wingdings" pitchFamily="2" charset="2"/>
              <a:buChar char="q"/>
            </a:pPr>
            <a:r>
              <a:rPr lang="en-US" dirty="0"/>
              <a:t> </a:t>
            </a:r>
            <a:r>
              <a:rPr lang="en-US" dirty="0" smtClean="0"/>
              <a:t> Appendix</a:t>
            </a:r>
            <a:endParaRPr lang="en-US" dirty="0"/>
          </a:p>
        </p:txBody>
      </p:sp>
      <p:sp>
        <p:nvSpPr>
          <p:cNvPr id="4" name="Slide Number Placeholder 3"/>
          <p:cNvSpPr>
            <a:spLocks noGrp="1"/>
          </p:cNvSpPr>
          <p:nvPr>
            <p:ph type="sldNum" sz="quarter" idx="12"/>
          </p:nvPr>
        </p:nvSpPr>
        <p:spPr/>
        <p:txBody>
          <a:bodyPr/>
          <a:lstStyle/>
          <a:p>
            <a:fld id="{B28155A5-19A7-4506-984B-F531CFCD4051}" type="slidenum">
              <a:rPr lang="en-US" smtClean="0"/>
              <a:t>2</a:t>
            </a:fld>
            <a:endParaRPr lang="en-US"/>
          </a:p>
        </p:txBody>
      </p:sp>
    </p:spTree>
    <p:extLst>
      <p:ext uri="{BB962C8B-B14F-4D97-AF65-F5344CB8AC3E}">
        <p14:creationId xmlns:p14="http://schemas.microsoft.com/office/powerpoint/2010/main" val="580059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Milestones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0741315"/>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28155A5-19A7-4506-984B-F531CFCD4051}" type="slidenum">
              <a:rPr lang="en-US" smtClean="0"/>
              <a:t>3</a:t>
            </a:fld>
            <a:endParaRPr lang="en-US"/>
          </a:p>
        </p:txBody>
      </p:sp>
    </p:spTree>
    <p:extLst>
      <p:ext uri="{BB962C8B-B14F-4D97-AF65-F5344CB8AC3E}">
        <p14:creationId xmlns:p14="http://schemas.microsoft.com/office/powerpoint/2010/main" val="38656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Milestones,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7549164"/>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28155A5-19A7-4506-984B-F531CFCD4051}" type="slidenum">
              <a:rPr lang="en-US" smtClean="0"/>
              <a:t>4</a:t>
            </a:fld>
            <a:endParaRPr lang="en-US"/>
          </a:p>
        </p:txBody>
      </p:sp>
    </p:spTree>
    <p:extLst>
      <p:ext uri="{BB962C8B-B14F-4D97-AF65-F5344CB8AC3E}">
        <p14:creationId xmlns:p14="http://schemas.microsoft.com/office/powerpoint/2010/main" val="910050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924800" cy="990600"/>
          </a:xfrm>
        </p:spPr>
        <p:txBody>
          <a:bodyPr>
            <a:normAutofit fontScale="90000"/>
          </a:bodyPr>
          <a:lstStyle/>
          <a:p>
            <a:pPr algn="ctr"/>
            <a:r>
              <a:rPr lang="en-US" dirty="0" smtClean="0"/>
              <a:t>CLC &amp; CVEC</a:t>
            </a:r>
            <a:br>
              <a:rPr lang="en-US" dirty="0" smtClean="0"/>
            </a:br>
            <a:r>
              <a:rPr lang="en-US" dirty="0" smtClean="0"/>
              <a:t>Barnstable County Relationship</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7364753"/>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28155A5-19A7-4506-984B-F531CFCD4051}" type="slidenum">
              <a:rPr lang="en-US" smtClean="0"/>
              <a:t>5</a:t>
            </a:fld>
            <a:endParaRPr lang="en-US"/>
          </a:p>
        </p:txBody>
      </p:sp>
      <p:sp>
        <p:nvSpPr>
          <p:cNvPr id="6" name="TextBox 5"/>
          <p:cNvSpPr txBox="1"/>
          <p:nvPr/>
        </p:nvSpPr>
        <p:spPr>
          <a:xfrm>
            <a:off x="2209800" y="5943600"/>
            <a:ext cx="5257800" cy="707886"/>
          </a:xfrm>
          <a:prstGeom prst="rect">
            <a:avLst/>
          </a:prstGeom>
          <a:noFill/>
        </p:spPr>
        <p:txBody>
          <a:bodyPr wrap="square" rtlCol="0">
            <a:spAutoFit/>
          </a:bodyPr>
          <a:lstStyle/>
          <a:p>
            <a:r>
              <a:rPr lang="en-US" sz="2000" dirty="0" smtClean="0">
                <a:latin typeface="+mj-lt"/>
              </a:rPr>
              <a:t>Barnstable County Administrative Services Agreements with CLC and CVEC</a:t>
            </a:r>
            <a:endParaRPr lang="en-US" sz="2000" dirty="0">
              <a:latin typeface="+mj-lt"/>
            </a:endParaRPr>
          </a:p>
        </p:txBody>
      </p:sp>
    </p:spTree>
    <p:extLst>
      <p:ext uri="{BB962C8B-B14F-4D97-AF65-F5344CB8AC3E}">
        <p14:creationId xmlns:p14="http://schemas.microsoft.com/office/powerpoint/2010/main" val="351647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2912"/>
            <a:ext cx="8229600" cy="990600"/>
          </a:xfrm>
        </p:spPr>
        <p:txBody>
          <a:bodyPr>
            <a:normAutofit fontScale="90000"/>
          </a:bodyPr>
          <a:lstStyle/>
          <a:p>
            <a:pPr algn="ctr"/>
            <a:r>
              <a:rPr lang="en-US" dirty="0" smtClean="0"/>
              <a:t>Transparency, </a:t>
            </a:r>
            <a:br>
              <a:rPr lang="en-US" dirty="0" smtClean="0"/>
            </a:br>
            <a:r>
              <a:rPr lang="en-US" dirty="0" smtClean="0"/>
              <a:t>Open Meeting Law &amp; </a:t>
            </a:r>
            <a:br>
              <a:rPr lang="en-US" dirty="0" smtClean="0"/>
            </a:br>
            <a:r>
              <a:rPr lang="en-US" dirty="0" smtClean="0"/>
              <a:t>Public Records</a:t>
            </a:r>
            <a:endParaRPr lang="en-US" dirty="0"/>
          </a:p>
        </p:txBody>
      </p:sp>
      <p:sp>
        <p:nvSpPr>
          <p:cNvPr id="3" name="Content Placeholder 2"/>
          <p:cNvSpPr>
            <a:spLocks noGrp="1"/>
          </p:cNvSpPr>
          <p:nvPr>
            <p:ph idx="1"/>
          </p:nvPr>
        </p:nvSpPr>
        <p:spPr>
          <a:xfrm>
            <a:off x="457200" y="2050473"/>
            <a:ext cx="8229600" cy="4433455"/>
          </a:xfrm>
        </p:spPr>
        <p:txBody>
          <a:bodyPr/>
          <a:lstStyle/>
          <a:p>
            <a:r>
              <a:rPr lang="en-US" dirty="0" smtClean="0"/>
              <a:t>CLC complies with the Open Meeting Law and Public Records Law</a:t>
            </a:r>
            <a:br>
              <a:rPr lang="en-US" dirty="0" smtClean="0"/>
            </a:br>
            <a:endParaRPr lang="en-US" dirty="0" smtClean="0"/>
          </a:p>
          <a:p>
            <a:r>
              <a:rPr lang="en-US" dirty="0" smtClean="0"/>
              <a:t>Energy related activities are specifically enumerated in the executive session portion of the Open Meeting Law</a:t>
            </a:r>
            <a:br>
              <a:rPr lang="en-US" dirty="0" smtClean="0"/>
            </a:br>
            <a:endParaRPr lang="en-US" dirty="0" smtClean="0"/>
          </a:p>
          <a:p>
            <a:r>
              <a:rPr lang="en-US" dirty="0" smtClean="0"/>
              <a:t>The Public Records law also provides an exemption on energy related activities</a:t>
            </a:r>
          </a:p>
        </p:txBody>
      </p:sp>
      <p:sp>
        <p:nvSpPr>
          <p:cNvPr id="4" name="Slide Number Placeholder 3"/>
          <p:cNvSpPr>
            <a:spLocks noGrp="1"/>
          </p:cNvSpPr>
          <p:nvPr>
            <p:ph type="sldNum" sz="quarter" idx="12"/>
          </p:nvPr>
        </p:nvSpPr>
        <p:spPr/>
        <p:txBody>
          <a:bodyPr/>
          <a:lstStyle/>
          <a:p>
            <a:fld id="{B28155A5-19A7-4506-984B-F531CFCD4051}" type="slidenum">
              <a:rPr lang="en-US" smtClean="0"/>
              <a:t>6</a:t>
            </a:fld>
            <a:endParaRPr lang="en-US"/>
          </a:p>
        </p:txBody>
      </p:sp>
    </p:spTree>
    <p:extLst>
      <p:ext uri="{BB962C8B-B14F-4D97-AF65-F5344CB8AC3E}">
        <p14:creationId xmlns:p14="http://schemas.microsoft.com/office/powerpoint/2010/main" val="1254079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Budgets &amp; Oversight</a:t>
            </a:r>
            <a:endParaRPr lang="en-US" dirty="0"/>
          </a:p>
        </p:txBody>
      </p:sp>
      <p:sp>
        <p:nvSpPr>
          <p:cNvPr id="3" name="Content Placeholder 2"/>
          <p:cNvSpPr>
            <a:spLocks noGrp="1"/>
          </p:cNvSpPr>
          <p:nvPr>
            <p:ph idx="1"/>
          </p:nvPr>
        </p:nvSpPr>
        <p:spPr/>
        <p:txBody>
          <a:bodyPr/>
          <a:lstStyle/>
          <a:p>
            <a:r>
              <a:rPr lang="en-US" dirty="0" smtClean="0"/>
              <a:t>Numerous Massachusetts state agencies have oversight of and involvement in CLC activities</a:t>
            </a:r>
          </a:p>
          <a:p>
            <a:r>
              <a:rPr lang="en-US" dirty="0" smtClean="0"/>
              <a:t>CLC Operating Budget reviewed and approved by CLC Board</a:t>
            </a:r>
          </a:p>
          <a:p>
            <a:r>
              <a:rPr lang="en-US" dirty="0" smtClean="0"/>
              <a:t>CLC energy efficiency plans and annual reports are reviewed by the MA Energy Efficiency Advisory Council (EEAC) and the MA Department of Public Utilities</a:t>
            </a:r>
          </a:p>
          <a:p>
            <a:pPr lvl="1"/>
            <a:r>
              <a:rPr lang="en-US" dirty="0" smtClean="0"/>
              <a:t>These filings contain detailed budget information</a:t>
            </a:r>
          </a:p>
          <a:p>
            <a:pPr lvl="1"/>
            <a:r>
              <a:rPr lang="en-US" dirty="0" smtClean="0"/>
              <a:t>These materials are publicly available </a:t>
            </a:r>
          </a:p>
          <a:p>
            <a:pPr lvl="1"/>
            <a:r>
              <a:rPr lang="en-US" dirty="0" smtClean="0"/>
              <a:t>The MA AG is a voting member of the EEAC who reviews and comments on CLC’s energy efficiency plans and reports</a:t>
            </a:r>
            <a:endParaRPr lang="en-US" dirty="0"/>
          </a:p>
        </p:txBody>
      </p:sp>
      <p:sp>
        <p:nvSpPr>
          <p:cNvPr id="4" name="Slide Number Placeholder 3"/>
          <p:cNvSpPr>
            <a:spLocks noGrp="1"/>
          </p:cNvSpPr>
          <p:nvPr>
            <p:ph type="sldNum" sz="quarter" idx="12"/>
          </p:nvPr>
        </p:nvSpPr>
        <p:spPr/>
        <p:txBody>
          <a:bodyPr/>
          <a:lstStyle/>
          <a:p>
            <a:fld id="{B28155A5-19A7-4506-984B-F531CFCD4051}" type="slidenum">
              <a:rPr lang="en-US" smtClean="0"/>
              <a:t>7</a:t>
            </a:fld>
            <a:endParaRPr lang="en-US"/>
          </a:p>
        </p:txBody>
      </p:sp>
    </p:spTree>
    <p:extLst>
      <p:ext uri="{BB962C8B-B14F-4D97-AF65-F5344CB8AC3E}">
        <p14:creationId xmlns:p14="http://schemas.microsoft.com/office/powerpoint/2010/main" val="2020882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lstStyle/>
          <a:p>
            <a:pPr marL="182880" lvl="1"/>
            <a:r>
              <a:rPr lang="en-US" dirty="0"/>
              <a:t>CLC </a:t>
            </a:r>
            <a:r>
              <a:rPr lang="en-US" dirty="0" smtClean="0"/>
              <a:t>and County discussion on </a:t>
            </a:r>
            <a:r>
              <a:rPr lang="en-US" dirty="0" err="1" smtClean="0"/>
              <a:t>SmartGrid</a:t>
            </a:r>
            <a:r>
              <a:rPr lang="en-US" dirty="0" smtClean="0"/>
              <a:t> development</a:t>
            </a:r>
            <a:br>
              <a:rPr lang="en-US" dirty="0" smtClean="0"/>
            </a:br>
            <a:endParaRPr lang="en-US" dirty="0" smtClean="0"/>
          </a:p>
          <a:p>
            <a:pPr marL="182880" lvl="1"/>
            <a:r>
              <a:rPr lang="en-US" dirty="0" smtClean="0"/>
              <a:t>Long Range Energy Planning</a:t>
            </a:r>
            <a:br>
              <a:rPr lang="en-US" dirty="0" smtClean="0"/>
            </a:br>
            <a:endParaRPr lang="en-US" dirty="0" smtClean="0"/>
          </a:p>
          <a:p>
            <a:pPr marL="182880" lvl="1"/>
            <a:r>
              <a:rPr lang="en-US" dirty="0" smtClean="0"/>
              <a:t>Review existing Administrative Services Agreement</a:t>
            </a:r>
          </a:p>
          <a:p>
            <a:pPr marL="274320" lvl="2" indent="0">
              <a:buNone/>
            </a:pPr>
            <a:endParaRPr lang="en-US" sz="1200" dirty="0"/>
          </a:p>
          <a:p>
            <a:endParaRPr lang="en-US" dirty="0"/>
          </a:p>
        </p:txBody>
      </p:sp>
      <p:sp>
        <p:nvSpPr>
          <p:cNvPr id="4" name="Slide Number Placeholder 3"/>
          <p:cNvSpPr>
            <a:spLocks noGrp="1"/>
          </p:cNvSpPr>
          <p:nvPr>
            <p:ph type="sldNum" sz="quarter" idx="12"/>
          </p:nvPr>
        </p:nvSpPr>
        <p:spPr/>
        <p:txBody>
          <a:bodyPr/>
          <a:lstStyle/>
          <a:p>
            <a:fld id="{B28155A5-19A7-4506-984B-F531CFCD4051}" type="slidenum">
              <a:rPr lang="en-US" smtClean="0"/>
              <a:t>8</a:t>
            </a:fld>
            <a:endParaRPr lang="en-US"/>
          </a:p>
        </p:txBody>
      </p:sp>
    </p:spTree>
    <p:extLst>
      <p:ext uri="{BB962C8B-B14F-4D97-AF65-F5344CB8AC3E}">
        <p14:creationId xmlns:p14="http://schemas.microsoft.com/office/powerpoint/2010/main" val="1241965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Appendix</a:t>
            </a:r>
            <a:br>
              <a:rPr lang="en-US" dirty="0" smtClean="0"/>
            </a:br>
            <a:r>
              <a:rPr lang="en-US" dirty="0" smtClean="0"/>
              <a:t>Budget Tab of CLC website</a:t>
            </a:r>
            <a:endParaRPr lang="en-US" dirty="0"/>
          </a:p>
        </p:txBody>
      </p:sp>
      <p:sp>
        <p:nvSpPr>
          <p:cNvPr id="4" name="Slide Number Placeholder 3"/>
          <p:cNvSpPr>
            <a:spLocks noGrp="1"/>
          </p:cNvSpPr>
          <p:nvPr>
            <p:ph type="sldNum" sz="quarter" idx="12"/>
          </p:nvPr>
        </p:nvSpPr>
        <p:spPr/>
        <p:txBody>
          <a:bodyPr/>
          <a:lstStyle/>
          <a:p>
            <a:fld id="{B28155A5-19A7-4506-984B-F531CFCD4051}" type="slidenum">
              <a:rPr lang="en-US" smtClean="0"/>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5601" y="1712844"/>
            <a:ext cx="6190357" cy="4936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8797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2526</TotalTime>
  <Words>648</Words>
  <Application>Microsoft Office PowerPoint</Application>
  <PresentationFormat>On-screen Show (4:3)</PresentationFormat>
  <Paragraphs>65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Cape light compact response to</vt:lpstr>
      <vt:lpstr>Topics</vt:lpstr>
      <vt:lpstr>Key Milestones</vt:lpstr>
      <vt:lpstr>Key Milestones, continued</vt:lpstr>
      <vt:lpstr>CLC &amp; CVEC Barnstable County Relationship</vt:lpstr>
      <vt:lpstr>Transparency,  Open Meeting Law &amp;  Public Records</vt:lpstr>
      <vt:lpstr>Budgets &amp; Oversight</vt:lpstr>
      <vt:lpstr>Next Steps</vt:lpstr>
      <vt:lpstr>Appendix Budget Tab of CLC website</vt:lpstr>
      <vt:lpstr>Appendix Budget  Attachments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Kevin Galligan</dc:creator>
  <cp:lastModifiedBy>Karen Loura</cp:lastModifiedBy>
  <cp:revision>150</cp:revision>
  <cp:lastPrinted>2012-05-31T16:26:13Z</cp:lastPrinted>
  <dcterms:created xsi:type="dcterms:W3CDTF">2000-03-21T23:37:45Z</dcterms:created>
  <dcterms:modified xsi:type="dcterms:W3CDTF">2012-06-28T14:36:44Z</dcterms:modified>
</cp:coreProperties>
</file>