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60" r:id="rId2"/>
  </p:sldMasterIdLst>
  <p:notesMasterIdLst>
    <p:notesMasterId r:id="rId77"/>
  </p:notesMasterIdLst>
  <p:sldIdLst>
    <p:sldId id="419" r:id="rId3"/>
    <p:sldId id="420" r:id="rId4"/>
    <p:sldId id="506" r:id="rId5"/>
    <p:sldId id="507" r:id="rId6"/>
    <p:sldId id="545" r:id="rId7"/>
    <p:sldId id="546" r:id="rId8"/>
    <p:sldId id="508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30" r:id="rId24"/>
    <p:sldId id="535" r:id="rId25"/>
    <p:sldId id="534" r:id="rId26"/>
    <p:sldId id="536" r:id="rId27"/>
    <p:sldId id="537" r:id="rId28"/>
    <p:sldId id="538" r:id="rId29"/>
    <p:sldId id="539" r:id="rId30"/>
    <p:sldId id="540" r:id="rId31"/>
    <p:sldId id="541" r:id="rId32"/>
    <p:sldId id="526" r:id="rId33"/>
    <p:sldId id="548" r:id="rId34"/>
    <p:sldId id="414" r:id="rId35"/>
    <p:sldId id="554" r:id="rId36"/>
    <p:sldId id="406" r:id="rId37"/>
    <p:sldId id="555" r:id="rId38"/>
    <p:sldId id="407" r:id="rId39"/>
    <p:sldId id="408" r:id="rId40"/>
    <p:sldId id="409" r:id="rId41"/>
    <p:sldId id="410" r:id="rId42"/>
    <p:sldId id="556" r:id="rId43"/>
    <p:sldId id="456" r:id="rId44"/>
    <p:sldId id="550" r:id="rId45"/>
    <p:sldId id="463" r:id="rId46"/>
    <p:sldId id="464" r:id="rId47"/>
    <p:sldId id="465" r:id="rId48"/>
    <p:sldId id="466" r:id="rId49"/>
    <p:sldId id="483" r:id="rId50"/>
    <p:sldId id="481" r:id="rId51"/>
    <p:sldId id="482" r:id="rId52"/>
    <p:sldId id="484" r:id="rId53"/>
    <p:sldId id="471" r:id="rId54"/>
    <p:sldId id="472" r:id="rId55"/>
    <p:sldId id="473" r:id="rId56"/>
    <p:sldId id="474" r:id="rId57"/>
    <p:sldId id="485" r:id="rId58"/>
    <p:sldId id="486" r:id="rId59"/>
    <p:sldId id="487" r:id="rId60"/>
    <p:sldId id="488" r:id="rId61"/>
    <p:sldId id="489" r:id="rId62"/>
    <p:sldId id="490" r:id="rId63"/>
    <p:sldId id="491" r:id="rId64"/>
    <p:sldId id="477" r:id="rId65"/>
    <p:sldId id="492" r:id="rId66"/>
    <p:sldId id="493" r:id="rId67"/>
    <p:sldId id="494" r:id="rId68"/>
    <p:sldId id="542" r:id="rId69"/>
    <p:sldId id="543" r:id="rId70"/>
    <p:sldId id="544" r:id="rId71"/>
    <p:sldId id="549" r:id="rId72"/>
    <p:sldId id="416" r:id="rId73"/>
    <p:sldId id="417" r:id="rId74"/>
    <p:sldId id="552" r:id="rId75"/>
    <p:sldId id="461" r:id="rId7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0FB"/>
    <a:srgbClr val="E3F5FD"/>
    <a:srgbClr val="B6E5F9"/>
    <a:srgbClr val="FF0000"/>
    <a:srgbClr val="BEE7FA"/>
    <a:srgbClr val="339933"/>
    <a:srgbClr val="FFFF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435" autoAdjust="0"/>
    <p:restoredTop sz="88811" autoAdjust="0"/>
  </p:normalViewPr>
  <p:slideViewPr>
    <p:cSldViewPr>
      <p:cViewPr>
        <p:scale>
          <a:sx n="100" d="100"/>
          <a:sy n="100" d="100"/>
        </p:scale>
        <p:origin x="-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2122"/>
          </a:xfrm>
          <a:prstGeom prst="rect">
            <a:avLst/>
          </a:prstGeom>
        </p:spPr>
        <p:txBody>
          <a:bodyPr vert="horz" lIns="92835" tIns="46417" rIns="92835" bIns="464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4" y="0"/>
            <a:ext cx="3038161" cy="462122"/>
          </a:xfrm>
          <a:prstGeom prst="rect">
            <a:avLst/>
          </a:prstGeom>
        </p:spPr>
        <p:txBody>
          <a:bodyPr vert="horz" wrap="square" lIns="92835" tIns="46417" rIns="92835" bIns="464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299C49BF-21AE-4133-AA46-00A95A8F1C57}" type="datetimeFigureOut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5" tIns="46417" rIns="92835" bIns="464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387772"/>
            <a:ext cx="5607678" cy="4155916"/>
          </a:xfrm>
          <a:prstGeom prst="rect">
            <a:avLst/>
          </a:prstGeom>
        </p:spPr>
        <p:txBody>
          <a:bodyPr vert="horz" lIns="92835" tIns="46417" rIns="92835" bIns="464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66"/>
            <a:ext cx="3038161" cy="462122"/>
          </a:xfrm>
          <a:prstGeom prst="rect">
            <a:avLst/>
          </a:prstGeom>
        </p:spPr>
        <p:txBody>
          <a:bodyPr vert="horz" lIns="92835" tIns="46417" rIns="92835" bIns="464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4" y="8772366"/>
            <a:ext cx="3038161" cy="462122"/>
          </a:xfrm>
          <a:prstGeom prst="rect">
            <a:avLst/>
          </a:prstGeom>
        </p:spPr>
        <p:txBody>
          <a:bodyPr vert="horz" wrap="square" lIns="92835" tIns="46417" rIns="92835" bIns="464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41A7A4CA-E0B6-4C6A-8049-E658DAD99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07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20765-9248-48A7-ACFF-0D8D1BC204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Buy</a:t>
            </a:r>
            <a:r>
              <a:rPr lang="en-US" baseline="0" dirty="0" smtClean="0"/>
              <a:t> down price of high efficiency equipment at the wholesale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7A4CA-E0B6-4C6A-8049-E658DAD994F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57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7A4CA-E0B6-4C6A-8049-E658DAD994F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83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7A4CA-E0B6-4C6A-8049-E658DAD994F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03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20765-9248-48A7-ACFF-0D8D1BC204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970634" y="8773955"/>
            <a:ext cx="3038161" cy="4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13" tIns="46406" rIns="92813" bIns="46406" anchor="b"/>
          <a:lstStyle/>
          <a:p>
            <a:pPr algn="r" defTabSz="969929"/>
            <a:fld id="{EB8880AD-869C-4E50-923A-DA0F29DA182B}" type="slidenum">
              <a:rPr lang="en-US" sz="1200"/>
              <a:pPr algn="r" defTabSz="969929"/>
              <a:t>45</a:t>
            </a:fld>
            <a:endParaRPr lang="en-US" sz="1200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0088"/>
            <a:ext cx="4600575" cy="3449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078" y="4387772"/>
            <a:ext cx="5142244" cy="4151152"/>
          </a:xfrm>
          <a:noFill/>
        </p:spPr>
        <p:txBody>
          <a:bodyPr wrap="square" lIns="92813" tIns="46406" rIns="92813" bIns="46406" numCol="1" anchor="t" anchorCtr="0" compatLnSpc="1">
            <a:prstTxWarp prst="textNoShape">
              <a:avLst/>
            </a:prstTxWarp>
          </a:bodyPr>
          <a:lstStyle/>
          <a:p>
            <a:pPr marL="215363" indent="-215363" eaLnBrk="1" hangingPunct="1">
              <a:buFontTx/>
              <a:buChar char="•"/>
            </a:pPr>
            <a:r>
              <a:rPr lang="en-US" dirty="0" smtClean="0">
                <a:ea typeface="ＭＳ Ｐゴシック"/>
              </a:rPr>
              <a:t>The Department of Energy has studied the Energy Use of Commercial Buildings and has discovered roughly 30% of the entire buildings load comes from lighting equipment. If we look at particular buildings such as schools, we find that roughly 40-45% of the building load is lighting equipment.</a:t>
            </a:r>
          </a:p>
          <a:p>
            <a:pPr marL="215363" indent="-215363" eaLnBrk="1" hangingPunct="1">
              <a:buFontTx/>
              <a:buChar char="•"/>
            </a:pPr>
            <a:r>
              <a:rPr lang="en-US" dirty="0" smtClean="0">
                <a:ea typeface="ＭＳ Ｐゴシック"/>
              </a:rPr>
              <a:t>So the Answer to the question </a:t>
            </a:r>
            <a:r>
              <a:rPr lang="ja-JP" altLang="en-US" b="1" smtClean="0">
                <a:ea typeface="ＭＳ Ｐゴシック"/>
              </a:rPr>
              <a:t>“</a:t>
            </a:r>
            <a:r>
              <a:rPr lang="en-US" b="1" dirty="0" smtClean="0">
                <a:ea typeface="ＭＳ Ｐゴシック"/>
              </a:rPr>
              <a:t> WHY LED LIGHTING</a:t>
            </a:r>
            <a:r>
              <a:rPr lang="ja-JP" altLang="en-US" b="1" smtClean="0">
                <a:ea typeface="ＭＳ Ｐゴシック"/>
              </a:rPr>
              <a:t>”</a:t>
            </a:r>
            <a:r>
              <a:rPr lang="en-US" b="1" dirty="0" smtClean="0">
                <a:ea typeface="ＭＳ Ｐゴシック"/>
              </a:rPr>
              <a:t> </a:t>
            </a:r>
            <a:r>
              <a:rPr lang="en-US" dirty="0" smtClean="0">
                <a:ea typeface="ＭＳ Ｐゴシック"/>
              </a:rPr>
              <a:t>because we can save roughly 60% energy over standard technology. Meaning we can calculate that in the future LED lighting equipment would only be consuming 12-15% of the building load. These 60% energy savings numbers are real, we are looking to reach them sooner than later (2012)</a:t>
            </a:r>
          </a:p>
          <a:p>
            <a:pPr marL="215363" indent="-215363" eaLnBrk="1" hangingPunct="1">
              <a:buFontTx/>
              <a:buChar char="•"/>
            </a:pPr>
            <a:r>
              <a:rPr lang="en-US" dirty="0" smtClean="0">
                <a:ea typeface="ＭＳ Ｐゴシック"/>
              </a:rPr>
              <a:t>The technology would save building owners money on their electric bill and disposal ( no mercury content)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20765-9248-48A7-ACFF-0D8D1BC204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20765-9248-48A7-ACFF-0D8D1BC204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20765-9248-48A7-ACFF-0D8D1BC204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7A4CA-E0B6-4C6A-8049-E658DAD994F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6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20765-9248-48A7-ACFF-0D8D1BC204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20765-9248-48A7-ACFF-0D8D1BC204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20765-9248-48A7-ACFF-0D8D1BC204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20765-9248-48A7-ACFF-0D8D1BC204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20765-9248-48A7-ACFF-0D8D1BC204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20765-9248-48A7-ACFF-0D8D1BC204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91400" cy="9906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86800" cy="46786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638" y="6410325"/>
            <a:ext cx="563562" cy="16351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29EB3F-4081-43F7-9714-6818F983D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413" y="6602413"/>
            <a:ext cx="3657600" cy="182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629400"/>
            <a:ext cx="9144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86600" y="0"/>
            <a:ext cx="2057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228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8600" y="6324600"/>
            <a:ext cx="868680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 flipV="1">
            <a:off x="4183062" y="3268663"/>
            <a:ext cx="6092825" cy="1905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>
            <a:lvl1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947A-B845-415A-9ACC-E4704CCE1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5486400" cy="182563"/>
          </a:xfrm>
          <a:prstGeom prst="rect">
            <a:avLst/>
          </a:prstGeom>
        </p:spPr>
        <p:txBody>
          <a:bodyPr vert="horz" wrap="square" lIns="91440" tIns="18288" rIns="91440" bIns="1828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lide-Header.png"/>
          <p:cNvPicPr>
            <a:picLocks noChangeAspect="1"/>
          </p:cNvPicPr>
          <p:nvPr/>
        </p:nvPicPr>
        <p:blipFill>
          <a:blip r:embed="rId2" cstate="print"/>
          <a:srcRect r="8334"/>
          <a:stretch>
            <a:fillRect/>
          </a:stretch>
        </p:blipFill>
        <p:spPr bwMode="auto">
          <a:xfrm>
            <a:off x="0" y="5329238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"/>
          <p:cNvSpPr/>
          <p:nvPr/>
        </p:nvSpPr>
        <p:spPr>
          <a:xfrm>
            <a:off x="0" y="0"/>
            <a:ext cx="9144000" cy="5638800"/>
          </a:xfrm>
          <a:prstGeom prst="rect">
            <a:avLst/>
          </a:prstGeom>
          <a:gradFill>
            <a:gsLst>
              <a:gs pos="0">
                <a:srgbClr val="B9E7F9"/>
              </a:gs>
              <a:gs pos="60000">
                <a:srgbClr val="D5F0FB"/>
              </a:gs>
              <a:gs pos="100000">
                <a:srgbClr val="B6E5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1" descr="MassSave_Logo_Full_Color_Fin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526088"/>
            <a:ext cx="1371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Slide-Header.png"/>
          <p:cNvPicPr>
            <a:picLocks noChangeAspect="1"/>
          </p:cNvPicPr>
          <p:nvPr/>
        </p:nvPicPr>
        <p:blipFill>
          <a:blip r:embed="rId2" cstate="print"/>
          <a:srcRect l="58057" t="53819" r="37361"/>
          <a:stretch>
            <a:fillRect/>
          </a:stretch>
        </p:blipFill>
        <p:spPr bwMode="auto">
          <a:xfrm>
            <a:off x="4876800" y="6067425"/>
            <a:ext cx="4572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5181600" y="5394325"/>
            <a:ext cx="2536825" cy="1162050"/>
            <a:chOff x="5181600" y="5394960"/>
            <a:chExt cx="2536825" cy="1162080"/>
          </a:xfrm>
        </p:grpSpPr>
        <p:pic>
          <p:nvPicPr>
            <p:cNvPr id="9" name="Picture 16" descr="house.png"/>
            <p:cNvPicPr>
              <a:picLocks noChangeAspect="1"/>
            </p:cNvPicPr>
            <p:nvPr userDrawn="1"/>
          </p:nvPicPr>
          <p:blipFill>
            <a:blip r:embed="rId4" cstate="print"/>
            <a:srcRect l="717" t="49638" r="81323"/>
            <a:stretch>
              <a:fillRect/>
            </a:stretch>
          </p:blipFill>
          <p:spPr bwMode="auto">
            <a:xfrm>
              <a:off x="5186363" y="6064250"/>
              <a:ext cx="225425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7" descr="house.png"/>
            <p:cNvPicPr>
              <a:picLocks noChangeAspect="1"/>
            </p:cNvPicPr>
            <p:nvPr userDrawn="1"/>
          </p:nvPicPr>
          <p:blipFill>
            <a:blip r:embed="rId5" cstate="print"/>
            <a:srcRect l="81323" t="49638" r="717"/>
            <a:stretch>
              <a:fillRect/>
            </a:stretch>
          </p:blipFill>
          <p:spPr bwMode="auto">
            <a:xfrm>
              <a:off x="5849938" y="6073775"/>
              <a:ext cx="20002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8" descr="house.png"/>
            <p:cNvPicPr>
              <a:picLocks noChangeAspect="1"/>
            </p:cNvPicPr>
            <p:nvPr userDrawn="1"/>
          </p:nvPicPr>
          <p:blipFill>
            <a:blip r:embed="rId6" cstate="print"/>
            <a:srcRect l="716" r="3494"/>
            <a:stretch>
              <a:fillRect/>
            </a:stretch>
          </p:blipFill>
          <p:spPr bwMode="auto">
            <a:xfrm>
              <a:off x="6650038" y="5599112"/>
              <a:ext cx="1068387" cy="94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5" descr="Picture1.png"/>
            <p:cNvPicPr>
              <a:picLocks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961409" y="5394960"/>
              <a:ext cx="896591" cy="116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" descr="Picture2.png"/>
            <p:cNvPicPr>
              <a:picLocks noChangeAspect="1"/>
            </p:cNvPicPr>
            <p:nvPr userDrawn="1"/>
          </p:nvPicPr>
          <p:blipFill>
            <a:blip r:embed="rId8" cstate="print"/>
            <a:srcRect l="11951" r="13477"/>
            <a:stretch>
              <a:fillRect/>
            </a:stretch>
          </p:blipFill>
          <p:spPr bwMode="auto">
            <a:xfrm>
              <a:off x="5181600" y="6004885"/>
              <a:ext cx="695818" cy="548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4"/>
          <p:cNvSpPr/>
          <p:nvPr/>
        </p:nvSpPr>
        <p:spPr>
          <a:xfrm>
            <a:off x="0" y="6537325"/>
            <a:ext cx="9144000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5" name="Picture 18" descr="Picture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7772400" cy="835025"/>
          </a:xfrm>
        </p:spPr>
        <p:txBody>
          <a:bodyPr>
            <a:normAutofit/>
          </a:bodyPr>
          <a:lstStyle>
            <a:lvl1pPr marL="0" indent="0" algn="ctr">
              <a:buNone/>
              <a:defRPr sz="2600" b="0" cap="none" spc="0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17526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8150" y="6573838"/>
            <a:ext cx="4514850" cy="207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1"/>
          </p:nvPr>
        </p:nvSpPr>
        <p:spPr>
          <a:xfrm>
            <a:off x="8305800" y="6613525"/>
            <a:ext cx="619125" cy="168275"/>
          </a:xfrm>
        </p:spPr>
        <p:txBody>
          <a:bodyPr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95502A-7589-46B1-8607-1A7039AFEB9B}" type="datetime1">
              <a:rPr lang="en-US"/>
              <a:pPr>
                <a:defRPr/>
              </a:pPr>
              <a:t>2/19/2013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733550"/>
            <a:ext cx="9525" cy="48196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914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191000" cy="47244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4191000" cy="47244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275638" y="6410325"/>
            <a:ext cx="566737" cy="163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021C-B63F-4C91-9342-59AE71345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8" y="6602413"/>
            <a:ext cx="3657600" cy="182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gradFill>
            <a:gsLst>
              <a:gs pos="0">
                <a:srgbClr val="E6F5BD"/>
              </a:gs>
              <a:gs pos="100000">
                <a:srgbClr val="D1EC8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39"/>
          <p:cNvSpPr/>
          <p:nvPr/>
        </p:nvSpPr>
        <p:spPr>
          <a:xfrm>
            <a:off x="0" y="2057400"/>
            <a:ext cx="9144000" cy="3429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6F5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41"/>
          <p:cNvSpPr/>
          <p:nvPr/>
        </p:nvSpPr>
        <p:spPr>
          <a:xfrm>
            <a:off x="228600" y="1676400"/>
            <a:ext cx="8686800" cy="4953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3653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228600" y="1676400"/>
            <a:ext cx="8686800" cy="6096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20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solidFill>
            <a:srgbClr val="64B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21"/>
          <p:cNvSpPr/>
          <p:nvPr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C0E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24"/>
          <p:cNvSpPr/>
          <p:nvPr/>
        </p:nvSpPr>
        <p:spPr>
          <a:xfrm>
            <a:off x="0" y="1295400"/>
            <a:ext cx="9144000" cy="152400"/>
          </a:xfrm>
          <a:prstGeom prst="rect">
            <a:avLst/>
          </a:prstGeom>
          <a:solidFill>
            <a:srgbClr val="592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6" name="Picture 5" descr="MassSave_Logo_Full_Color_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638"/>
            <a:ext cx="11572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676400"/>
            <a:ext cx="4040188" cy="5805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000" b="1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676400"/>
            <a:ext cx="4041775" cy="5791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362200"/>
            <a:ext cx="4041648" cy="4032504"/>
          </a:xfrm>
        </p:spPr>
        <p:txBody>
          <a:bodyPr/>
          <a:lstStyle>
            <a:lvl1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362200"/>
            <a:ext cx="4038600" cy="4029456"/>
          </a:xfrm>
        </p:spPr>
        <p:txBody>
          <a:bodyPr/>
          <a:lstStyle>
            <a:lvl1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7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2C4B24-2D8F-4174-A357-86B184F38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8588" y="6602413"/>
            <a:ext cx="3657600" cy="182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12AE-6283-487A-BF08-004F89C14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8" y="6602413"/>
            <a:ext cx="3657600" cy="182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6050" y="63246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white">
          <a:xfrm>
            <a:off x="8915400" y="0"/>
            <a:ext cx="228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228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206A-7E35-4BB1-8910-DBC498047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5486400" cy="184150"/>
          </a:xfrm>
          <a:prstGeom prst="rect">
            <a:avLst/>
          </a:prstGeom>
        </p:spPr>
        <p:txBody>
          <a:bodyPr vert="horz" wrap="square" lIns="91440" tIns="18288" rIns="91440" bIns="1828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2286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49225" y="63246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white">
          <a:xfrm>
            <a:off x="8915400" y="0"/>
            <a:ext cx="228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85800"/>
            <a:ext cx="2743200" cy="5638800"/>
          </a:xfrm>
          <a:prstGeom prst="rect">
            <a:avLst/>
          </a:prstGeom>
          <a:solidFill>
            <a:schemeClr val="tx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Straight Connector 8"/>
          <p:cNvSpPr>
            <a:spLocks noChangeShapeType="1"/>
          </p:cNvSpPr>
          <p:nvPr/>
        </p:nvSpPr>
        <p:spPr bwMode="auto">
          <a:xfrm>
            <a:off x="234950" y="609600"/>
            <a:ext cx="86804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white">
          <a:xfrm>
            <a:off x="0" y="0"/>
            <a:ext cx="228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3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828800"/>
            <a:ext cx="2362200" cy="441960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2971800" y="685800"/>
            <a:ext cx="5867400" cy="5562600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300">
                <a:solidFill>
                  <a:schemeClr val="tx2"/>
                </a:solidFill>
              </a:defRPr>
            </a:lvl2pPr>
            <a:lvl3pPr>
              <a:defRPr sz="21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A959-5B57-4D16-A50E-AFBF1A0DE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5486400" cy="184150"/>
          </a:xfrm>
          <a:prstGeom prst="rect">
            <a:avLst/>
          </a:prstGeom>
        </p:spPr>
        <p:txBody>
          <a:bodyPr vert="horz" wrap="square" lIns="91440" tIns="18288" rIns="91440" bIns="1828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" y="2286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49225" y="63246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8915400" y="0"/>
            <a:ext cx="228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9144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7"/>
          <p:cNvSpPr/>
          <p:nvPr/>
        </p:nvSpPr>
        <p:spPr>
          <a:xfrm>
            <a:off x="152400" y="685800"/>
            <a:ext cx="2743200" cy="5638800"/>
          </a:xfrm>
          <a:prstGeom prst="rect">
            <a:avLst/>
          </a:prstGeom>
          <a:solidFill>
            <a:schemeClr val="tx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Straight Connector 28"/>
          <p:cNvSpPr>
            <a:spLocks noChangeShapeType="1"/>
          </p:cNvSpPr>
          <p:nvPr/>
        </p:nvSpPr>
        <p:spPr bwMode="auto">
          <a:xfrm>
            <a:off x="234950" y="609600"/>
            <a:ext cx="86804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white">
          <a:xfrm>
            <a:off x="0" y="0"/>
            <a:ext cx="228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1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1" y="685800"/>
            <a:ext cx="5867400" cy="41910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762000"/>
            <a:ext cx="2514600" cy="5486400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20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E708-0F04-4141-908D-A6DEB6239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5486400" cy="184150"/>
          </a:xfrm>
          <a:prstGeom prst="rect">
            <a:avLst/>
          </a:prstGeom>
        </p:spPr>
        <p:txBody>
          <a:bodyPr vert="horz" wrap="square" lIns="91440" tIns="18288" rIns="9144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76400"/>
            <a:ext cx="8686800" cy="4715256"/>
          </a:xfrm>
        </p:spPr>
        <p:txBody>
          <a:bodyPr vert="eaVert"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8255-C2D6-4C2E-BF4A-4D2136359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" y="6602413"/>
            <a:ext cx="3657600" cy="182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gradFill>
            <a:gsLst>
              <a:gs pos="0">
                <a:srgbClr val="E6F5BD"/>
              </a:gs>
              <a:gs pos="100000">
                <a:srgbClr val="D1EC8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2" name="Rectangle 51"/>
          <p:cNvSpPr/>
          <p:nvPr/>
        </p:nvSpPr>
        <p:spPr>
          <a:xfrm>
            <a:off x="0" y="2057400"/>
            <a:ext cx="9144000" cy="3429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6F5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3" name="Rectangle 52"/>
          <p:cNvSpPr/>
          <p:nvPr/>
        </p:nvSpPr>
        <p:spPr>
          <a:xfrm>
            <a:off x="228600" y="1676400"/>
            <a:ext cx="8686800" cy="4953000"/>
          </a:xfrm>
          <a:prstGeom prst="rect">
            <a:avLst/>
          </a:prstGeom>
          <a:solidFill>
            <a:schemeClr val="bg1">
              <a:alpha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4" name="Rectangle 53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solidFill>
            <a:srgbClr val="64B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5" name="Rectangle 54"/>
          <p:cNvSpPr/>
          <p:nvPr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C0E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31" name="Picture 5" descr="MassSave_Logo_Full_Color_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638"/>
            <a:ext cx="11572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Date Placeholder 13"/>
          <p:cNvSpPr>
            <a:spLocks noGrp="1"/>
          </p:cNvSpPr>
          <p:nvPr>
            <p:ph type="dt" sz="half" idx="2"/>
          </p:nvPr>
        </p:nvSpPr>
        <p:spPr>
          <a:xfrm>
            <a:off x="8275638" y="6405563"/>
            <a:ext cx="566737" cy="1635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79646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BAD40EC-513B-4570-91B8-2230522BD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524000" y="228600"/>
            <a:ext cx="7312025" cy="7239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592B02"/>
                </a:solidFill>
                <a:ea typeface="+mj-ea"/>
                <a:cs typeface="Arial" pitchFamily="34" charset="0"/>
              </a:rPr>
              <a:t>Mass Save Color Palette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2000" y="2559050"/>
            <a:ext cx="1174750" cy="946150"/>
          </a:xfrm>
          <a:prstGeom prst="rect">
            <a:avLst/>
          </a:prstGeom>
          <a:solidFill>
            <a:srgbClr val="592B02"/>
          </a:solidFill>
          <a:ln w="11429" cap="flat" cmpd="sng" algn="ctr">
            <a:solidFill>
              <a:srgbClr val="64B006">
                <a:shade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" y="3822700"/>
            <a:ext cx="1174750" cy="946150"/>
          </a:xfrm>
          <a:prstGeom prst="rect">
            <a:avLst/>
          </a:prstGeom>
          <a:solidFill>
            <a:srgbClr val="64B006"/>
          </a:solidFill>
          <a:ln w="11429" cap="flat" cmpd="sng" algn="ctr">
            <a:solidFill>
              <a:srgbClr val="64B006">
                <a:shade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0" y="5073650"/>
            <a:ext cx="1174750" cy="946150"/>
          </a:xfrm>
          <a:prstGeom prst="rect">
            <a:avLst/>
          </a:prstGeom>
          <a:solidFill>
            <a:srgbClr val="C0E559"/>
          </a:solidFill>
          <a:ln w="11429" cap="flat" cmpd="sng" algn="ctr">
            <a:solidFill>
              <a:srgbClr val="64B006">
                <a:shade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05600" y="2559050"/>
            <a:ext cx="1174750" cy="946150"/>
          </a:xfrm>
          <a:prstGeom prst="rect">
            <a:avLst/>
          </a:prstGeom>
          <a:solidFill>
            <a:srgbClr val="000000"/>
          </a:solidFill>
          <a:ln w="11429" cap="flat" cmpd="sng" algn="ctr">
            <a:solidFill>
              <a:srgbClr val="64B006">
                <a:shade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33800" y="2559050"/>
            <a:ext cx="1174750" cy="946150"/>
          </a:xfrm>
          <a:prstGeom prst="rect">
            <a:avLst/>
          </a:prstGeom>
          <a:solidFill>
            <a:srgbClr val="5D5D5D"/>
          </a:solidFill>
          <a:ln w="11429" cap="flat" cmpd="sng" algn="ctr">
            <a:solidFill>
              <a:srgbClr val="64B006">
                <a:shade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33800" y="3822700"/>
            <a:ext cx="1174750" cy="946150"/>
          </a:xfrm>
          <a:prstGeom prst="rect">
            <a:avLst/>
          </a:prstGeom>
          <a:solidFill>
            <a:srgbClr val="944E11"/>
          </a:solidFill>
          <a:ln w="11429" cap="flat" cmpd="sng" algn="ctr">
            <a:solidFill>
              <a:srgbClr val="64B006">
                <a:shade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33800" y="5073650"/>
            <a:ext cx="1174750" cy="946150"/>
          </a:xfrm>
          <a:prstGeom prst="rect">
            <a:avLst/>
          </a:prstGeom>
          <a:solidFill>
            <a:srgbClr val="287FF2"/>
          </a:solidFill>
          <a:ln w="11429" cap="flat" cmpd="sng" algn="ctr">
            <a:solidFill>
              <a:srgbClr val="64B006">
                <a:shade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05600" y="3822700"/>
            <a:ext cx="1174750" cy="946150"/>
          </a:xfrm>
          <a:prstGeom prst="rect">
            <a:avLst/>
          </a:prstGeom>
          <a:solidFill>
            <a:srgbClr val="FFFFFF"/>
          </a:solidFill>
          <a:ln w="11429" cap="flat" cmpd="sng" algn="ctr">
            <a:solidFill>
              <a:srgbClr val="64B006">
                <a:shade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9000" y="2057400"/>
            <a:ext cx="13636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5D5D5D"/>
                </a:solidFill>
                <a:latin typeface="+mn-lt"/>
                <a:ea typeface="+mn-ea"/>
                <a:cs typeface="+mn-cs"/>
              </a:rPr>
              <a:t>Secondary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9913" y="2057400"/>
            <a:ext cx="8016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5D5D5D"/>
                </a:solidFill>
                <a:latin typeface="+mn-lt"/>
                <a:ea typeface="+mn-ea"/>
                <a:cs typeface="+mn-cs"/>
              </a:rPr>
              <a:t>Primary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45250" y="2057400"/>
            <a:ext cx="14795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5D5D5D"/>
                </a:solidFill>
                <a:latin typeface="+mn-lt"/>
                <a:ea typeface="+mn-ea"/>
                <a:cs typeface="+mn-cs"/>
              </a:rPr>
              <a:t>Black/White</a:t>
            </a:r>
          </a:p>
        </p:txBody>
      </p:sp>
      <p:cxnSp>
        <p:nvCxnSpPr>
          <p:cNvPr id="1045" name="Straight Connector 40"/>
          <p:cNvCxnSpPr>
            <a:cxnSpLocks noChangeShapeType="1"/>
          </p:cNvCxnSpPr>
          <p:nvPr/>
        </p:nvCxnSpPr>
        <p:spPr bwMode="auto">
          <a:xfrm rot="5400000">
            <a:off x="1104900" y="4152900"/>
            <a:ext cx="3886200" cy="0"/>
          </a:xfrm>
          <a:prstGeom prst="line">
            <a:avLst/>
          </a:prstGeom>
          <a:noFill/>
          <a:ln w="12700">
            <a:solidFill>
              <a:srgbClr val="592B02"/>
            </a:solidFill>
            <a:round/>
            <a:headEnd/>
            <a:tailEnd/>
          </a:ln>
        </p:spPr>
      </p:cxnSp>
      <p:cxnSp>
        <p:nvCxnSpPr>
          <p:cNvPr id="1046" name="Straight Connector 41"/>
          <p:cNvCxnSpPr>
            <a:cxnSpLocks noChangeShapeType="1"/>
          </p:cNvCxnSpPr>
          <p:nvPr/>
        </p:nvCxnSpPr>
        <p:spPr bwMode="auto">
          <a:xfrm rot="5400000">
            <a:off x="4108450" y="4152900"/>
            <a:ext cx="3886200" cy="0"/>
          </a:xfrm>
          <a:prstGeom prst="line">
            <a:avLst/>
          </a:prstGeom>
          <a:noFill/>
          <a:ln w="12700">
            <a:solidFill>
              <a:srgbClr val="592B02"/>
            </a:solidFill>
            <a:round/>
            <a:headEnd/>
            <a:tailEnd/>
          </a:ln>
        </p:spPr>
      </p:cxn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2057400" y="2619375"/>
          <a:ext cx="533400" cy="838200"/>
        </p:xfrm>
        <a:graphic>
          <a:graphicData uri="http://schemas.openxmlformats.org/drawingml/2006/table">
            <a:tbl>
              <a:tblPr firstRow="1" bandRow="1"/>
              <a:tblGrid>
                <a:gridCol w="266700"/>
                <a:gridCol w="2667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G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057400" y="3886200"/>
          <a:ext cx="609600" cy="838200"/>
        </p:xfrm>
        <a:graphic>
          <a:graphicData uri="http://schemas.openxmlformats.org/drawingml/2006/table">
            <a:tbl>
              <a:tblPr firstRow="1" bandRow="1"/>
              <a:tblGrid>
                <a:gridCol w="266700"/>
                <a:gridCol w="3429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G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057400" y="5124450"/>
          <a:ext cx="609600" cy="838200"/>
        </p:xfrm>
        <a:graphic>
          <a:graphicData uri="http://schemas.openxmlformats.org/drawingml/2006/table">
            <a:tbl>
              <a:tblPr firstRow="1" bandRow="1"/>
              <a:tblGrid>
                <a:gridCol w="266700"/>
                <a:gridCol w="3429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G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229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060950" y="2590800"/>
          <a:ext cx="533400" cy="838200"/>
        </p:xfrm>
        <a:graphic>
          <a:graphicData uri="http://schemas.openxmlformats.org/drawingml/2006/table">
            <a:tbl>
              <a:tblPr firstRow="1" bandRow="1"/>
              <a:tblGrid>
                <a:gridCol w="266700"/>
                <a:gridCol w="2667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G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5060950" y="3857625"/>
          <a:ext cx="609600" cy="838200"/>
        </p:xfrm>
        <a:graphic>
          <a:graphicData uri="http://schemas.openxmlformats.org/drawingml/2006/table">
            <a:tbl>
              <a:tblPr firstRow="1" bandRow="1"/>
              <a:tblGrid>
                <a:gridCol w="266700"/>
                <a:gridCol w="3429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G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060950" y="5095875"/>
          <a:ext cx="609600" cy="838200"/>
        </p:xfrm>
        <a:graphic>
          <a:graphicData uri="http://schemas.openxmlformats.org/drawingml/2006/table">
            <a:tbl>
              <a:tblPr firstRow="1" bandRow="1"/>
              <a:tblGrid>
                <a:gridCol w="266700"/>
                <a:gridCol w="3429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G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8032750" y="2590800"/>
          <a:ext cx="533400" cy="838200"/>
        </p:xfrm>
        <a:graphic>
          <a:graphicData uri="http://schemas.openxmlformats.org/drawingml/2006/table">
            <a:tbl>
              <a:tblPr firstRow="1" bandRow="1"/>
              <a:tblGrid>
                <a:gridCol w="266700"/>
                <a:gridCol w="2667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G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8032750" y="3857625"/>
          <a:ext cx="609600" cy="838200"/>
        </p:xfrm>
        <a:graphic>
          <a:graphicData uri="http://schemas.openxmlformats.org/drawingml/2006/table">
            <a:tbl>
              <a:tblPr firstRow="1" bandRow="1"/>
              <a:tblGrid>
                <a:gridCol w="266700"/>
                <a:gridCol w="3429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G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0" y="1295400"/>
            <a:ext cx="9144000" cy="76200"/>
          </a:xfrm>
          <a:prstGeom prst="rect">
            <a:avLst/>
          </a:prstGeom>
          <a:solidFill>
            <a:srgbClr val="592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" y="1676400"/>
            <a:ext cx="8686800" cy="4953000"/>
          </a:xfrm>
          <a:prstGeom prst="rect">
            <a:avLst/>
          </a:prstGeom>
          <a:solidFill>
            <a:schemeClr val="bg1">
              <a:alpha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5" name="Rectangle 24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solidFill>
            <a:srgbClr val="64B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C0E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0" y="1295400"/>
            <a:ext cx="9144000" cy="76200"/>
          </a:xfrm>
          <a:prstGeom prst="rect">
            <a:avLst/>
          </a:prstGeom>
          <a:solidFill>
            <a:srgbClr val="592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54" name="Picture 5" descr="MassSave_Logo_Full_Color_Final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274638"/>
            <a:ext cx="11572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75638" y="6405563"/>
            <a:ext cx="566737" cy="1635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592B0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27DA6F7-8EAB-4BAB-99D3-6708C8532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Title Placeholder 21"/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7312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Font typeface="Arial" pitchFamily="34" charset="0"/>
        <a:buChar char="•"/>
        <a:defRPr sz="22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C0E559"/>
        </a:buClr>
        <a:buSzPct val="130000"/>
        <a:buFont typeface="Arial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287FF2"/>
        </a:buClr>
        <a:buSzPct val="130000"/>
        <a:buFont typeface="Arial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130000"/>
        <a:buChar char="•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hip-technology.com/contractor_images/lang/Marine-fryer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ssave.com/upstream_lighting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hyperlink" Target="http://www.designlights.org/index.php" TargetMode="External"/><Relationship Id="rId4" Type="http://schemas.openxmlformats.org/officeDocument/2006/relationships/image" Target="../media/image74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6.jpeg"/><Relationship Id="rId7" Type="http://schemas.openxmlformats.org/officeDocument/2006/relationships/image" Target="../media/image78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hyperlink" Target="http://www.designlights.org/index.php" TargetMode="External"/><Relationship Id="rId4" Type="http://schemas.openxmlformats.org/officeDocument/2006/relationships/image" Target="../media/image77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81.jpeg"/><Relationship Id="rId7" Type="http://schemas.openxmlformats.org/officeDocument/2006/relationships/image" Target="../media/image78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hyperlink" Target="http://www.designlights.org/index.php" TargetMode="External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2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elightcompact.org/" TargetMode="External"/><Relationship Id="rId2" Type="http://schemas.openxmlformats.org/officeDocument/2006/relationships/hyperlink" Target="http://www.masssav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628650" y="3505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381000" y="4572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Welcome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/>
            </a:r>
            <a:b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/>
            </a:r>
            <a:b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2013 Vendor Open House</a:t>
            </a:r>
          </a:p>
          <a:p>
            <a:pPr lvl="0" algn="ctr" eaLnBrk="0" fontAlgn="auto" hangingPunct="0">
              <a:lnSpc>
                <a:spcPct val="85000"/>
              </a:lnSpc>
              <a:spcAft>
                <a:spcPts val="0"/>
              </a:spcAft>
              <a:defRPr/>
            </a:pPr>
            <a:endParaRPr lang="en-US" sz="3600" b="1" i="1" dirty="0" smtClean="0">
              <a:solidFill>
                <a:schemeClr val="tx2"/>
              </a:solidFill>
              <a:ea typeface="ＭＳ Ｐゴシック" charset="0"/>
              <a:cs typeface="Arial" pitchFamily="34" charset="0"/>
            </a:endParaRPr>
          </a:p>
          <a:p>
            <a:pPr lvl="0" algn="ctr" eaLnBrk="0" fontAlgn="auto" hangingPunct="0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tx2"/>
                </a:solidFill>
                <a:ea typeface="ＭＳ Ｐゴシック" charset="0"/>
                <a:cs typeface="Arial" pitchFamily="34" charset="0"/>
              </a:rPr>
              <a:t>Sponsored by Mass Save</a:t>
            </a:r>
            <a:r>
              <a:rPr lang="en-US" sz="3600" b="1" baseline="30000" dirty="0" smtClean="0">
                <a:solidFill>
                  <a:schemeClr val="tx2"/>
                </a:solidFill>
              </a:rPr>
              <a:t>®</a:t>
            </a:r>
          </a:p>
          <a:p>
            <a:pPr lvl="0" algn="ctr" eaLnBrk="0" fontAlgn="auto" hangingPunct="0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tx2"/>
                </a:solidFill>
                <a:ea typeface="ＭＳ Ｐゴシック" charset="0"/>
                <a:cs typeface="Arial" pitchFamily="34" charset="0"/>
              </a:rPr>
              <a:t>and </a:t>
            </a:r>
          </a:p>
          <a:p>
            <a:pPr lvl="0" algn="ctr" eaLnBrk="0" fontAlgn="auto" hangingPunct="0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tx2"/>
                </a:solidFill>
                <a:ea typeface="ＭＳ Ｐゴシック" charset="0"/>
                <a:cs typeface="Arial" pitchFamily="34" charset="0"/>
              </a:rPr>
              <a:t>Cape Light Compact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Hot Water Boiler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Condensing Boiler up to 300 MBH 90% AFUE or greater			$1,000</a:t>
            </a:r>
          </a:p>
          <a:p>
            <a:endParaRPr lang="en-US" sz="1600" dirty="0" smtClean="0"/>
          </a:p>
          <a:p>
            <a:r>
              <a:rPr lang="en-US" sz="1600" dirty="0" smtClean="0"/>
              <a:t>Condensing Boiler up to 300 MBH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95%</a:t>
            </a:r>
            <a:r>
              <a:rPr lang="en-US" sz="1600" dirty="0" smtClean="0"/>
              <a:t> AFUE or greater			$1,500  </a:t>
            </a:r>
          </a:p>
          <a:p>
            <a:endParaRPr lang="en-US" sz="1600" dirty="0" smtClean="0"/>
          </a:p>
          <a:p>
            <a:r>
              <a:rPr lang="en-US" sz="1600" dirty="0" smtClean="0"/>
              <a:t>Condensing Boiler 301 to 499 MBH 90% Thermal Efficiency or greater	$2,000</a:t>
            </a:r>
          </a:p>
          <a:p>
            <a:endParaRPr lang="en-US" sz="1600" dirty="0" smtClean="0"/>
          </a:p>
          <a:p>
            <a:r>
              <a:rPr lang="en-US" sz="1600" dirty="0" smtClean="0"/>
              <a:t>Condensing Boiler 500 to 999 MBH 90% Thermal Efficiency or greater	$4,000</a:t>
            </a:r>
          </a:p>
          <a:p>
            <a:endParaRPr lang="en-US" sz="1600" dirty="0" smtClean="0"/>
          </a:p>
          <a:p>
            <a:r>
              <a:rPr lang="en-US" sz="1600" dirty="0" smtClean="0"/>
              <a:t>Condensing Boiler 1000 to 1700 MBH 90% Thermal Efficiency or greater 	$7,500</a:t>
            </a:r>
          </a:p>
          <a:p>
            <a:endParaRPr lang="en-US" sz="1600" dirty="0" smtClean="0"/>
          </a:p>
          <a:p>
            <a:r>
              <a:rPr lang="en-US" sz="1600" dirty="0" smtClean="0"/>
              <a:t>Condensing Boiler 1701 to 2000 MBH 90% Thermal Efficiency or greater 	$10,000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For Boiler greater then 2000 MBH, or for Boiler that have special use, please contact the Gas PA for custom incentive information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After Market Boiler Reset Control   	$225</a:t>
            </a:r>
          </a:p>
          <a:p>
            <a:endParaRPr lang="en-US" sz="2400" dirty="0" smtClean="0"/>
          </a:p>
          <a:p>
            <a:r>
              <a:rPr lang="en-US" sz="2400" dirty="0" smtClean="0"/>
              <a:t>Steam Traps  				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$50</a:t>
            </a:r>
            <a:r>
              <a:rPr lang="en-US" sz="2400" dirty="0" smtClean="0"/>
              <a:t>				</a:t>
            </a:r>
          </a:p>
          <a:p>
            <a:r>
              <a:rPr lang="en-US" sz="2400" dirty="0" smtClean="0"/>
              <a:t>7 day Programmable Thermostats  	$25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343400"/>
            <a:ext cx="184467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hermosta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65356">
            <a:off x="1251689" y="4277317"/>
            <a:ext cx="2109106" cy="150159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Water Heating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4267200"/>
          </a:xfrm>
        </p:spPr>
        <p:txBody>
          <a:bodyPr>
            <a:normAutofit fontScale="92500"/>
          </a:bodyPr>
          <a:lstStyle/>
          <a:p>
            <a:r>
              <a:rPr lang="en-US" sz="1900" dirty="0" smtClean="0"/>
              <a:t>On Demand Tankless </a:t>
            </a:r>
          </a:p>
          <a:p>
            <a:pPr lvl="1"/>
            <a:r>
              <a:rPr lang="en-US" sz="1900" dirty="0" smtClean="0"/>
              <a:t>with electronic ignition Energy Factor of .82 or greater   		$500</a:t>
            </a:r>
          </a:p>
          <a:p>
            <a:pPr lvl="1"/>
            <a:r>
              <a:rPr lang="en-US" sz="1900" dirty="0" smtClean="0"/>
              <a:t>with electronic ignition Energy Factor of </a:t>
            </a:r>
            <a:r>
              <a:rPr lang="en-US" sz="1900" b="1" dirty="0" smtClean="0">
                <a:solidFill>
                  <a:schemeClr val="accent4">
                    <a:lumMod val="50000"/>
                  </a:schemeClr>
                </a:solidFill>
              </a:rPr>
              <a:t>.94</a:t>
            </a:r>
            <a:r>
              <a:rPr lang="en-US" sz="1900" b="1" dirty="0" smtClean="0"/>
              <a:t> </a:t>
            </a:r>
            <a:r>
              <a:rPr lang="en-US" sz="1900" dirty="0" smtClean="0"/>
              <a:t>or greater   		$800</a:t>
            </a:r>
          </a:p>
          <a:p>
            <a:endParaRPr lang="en-US" dirty="0" smtClean="0"/>
          </a:p>
          <a:p>
            <a:r>
              <a:rPr lang="en-US" sz="1900" dirty="0" smtClean="0"/>
              <a:t>High Efficiency Indirect Water Heater</a:t>
            </a:r>
            <a:r>
              <a:rPr lang="en-US" sz="2100" dirty="0" smtClean="0"/>
              <a:t>				$400</a:t>
            </a:r>
          </a:p>
          <a:p>
            <a:endParaRPr lang="en-US" sz="2100" dirty="0" smtClean="0"/>
          </a:p>
          <a:p>
            <a:r>
              <a:rPr lang="en-US" sz="1900" dirty="0" smtClean="0"/>
              <a:t>Condensing Stand 75 to 300 MBH 95% Thermal Efficiency or greater</a:t>
            </a:r>
            <a:r>
              <a:rPr lang="en-US" sz="2100" dirty="0" smtClean="0"/>
              <a:t>	$500</a:t>
            </a:r>
          </a:p>
          <a:p>
            <a:endParaRPr lang="en-US" sz="2100" dirty="0" smtClean="0"/>
          </a:p>
          <a:p>
            <a:r>
              <a:rPr lang="en-US" sz="1900" dirty="0" smtClean="0"/>
              <a:t>Integrated Water Heater/Condensing Boiler 90% AFUE</a:t>
            </a:r>
            <a:r>
              <a:rPr lang="en-US" sz="2100" dirty="0" smtClean="0"/>
              <a:t>		$1200</a:t>
            </a:r>
          </a:p>
          <a:p>
            <a:pPr lvl="1"/>
            <a:r>
              <a:rPr lang="en-US" sz="1300" dirty="0" smtClean="0">
                <a:solidFill>
                  <a:srgbClr val="FF0000"/>
                </a:solidFill>
              </a:rPr>
              <a:t>Must be a boiler </a:t>
            </a:r>
          </a:p>
          <a:p>
            <a:pPr lvl="1"/>
            <a:r>
              <a:rPr lang="en-US" sz="1300" dirty="0" smtClean="0">
                <a:solidFill>
                  <a:srgbClr val="FF0000"/>
                </a:solidFill>
              </a:rPr>
              <a:t>Must be considered one unit by the manufacturer</a:t>
            </a:r>
          </a:p>
        </p:txBody>
      </p:sp>
      <p:pic>
        <p:nvPicPr>
          <p:cNvPr id="4" name="Picture 6" descr="2532WC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779" y="4887912"/>
            <a:ext cx="973221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Kitchen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45920"/>
            <a:ext cx="8686800" cy="467868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High-Efficiency Combination Oven		$1000	</a:t>
            </a:r>
          </a:p>
          <a:p>
            <a:r>
              <a:rPr lang="en-US" sz="1800" dirty="0" smtClean="0"/>
              <a:t>High-Efficiency Rack Oven			$1000	</a:t>
            </a:r>
          </a:p>
          <a:p>
            <a:r>
              <a:rPr lang="en-US" sz="1800" dirty="0" smtClean="0"/>
              <a:t>High-Efficiency Conveyor Oven			$1000	</a:t>
            </a:r>
          </a:p>
          <a:p>
            <a:r>
              <a:rPr lang="en-US" sz="1800" dirty="0" smtClean="0"/>
              <a:t>ENERGY STAR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Fryer				$1000</a:t>
            </a:r>
          </a:p>
          <a:p>
            <a:r>
              <a:rPr lang="en-US" sz="1800" dirty="0" smtClean="0"/>
              <a:t>ENERGY STAR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Commercial Convection Oven	$1000</a:t>
            </a:r>
          </a:p>
          <a:p>
            <a:r>
              <a:rPr lang="en-US" sz="1800" dirty="0" smtClean="0"/>
              <a:t>ENERGY STAR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Commercial Steamer		$1000</a:t>
            </a:r>
          </a:p>
          <a:p>
            <a:r>
              <a:rPr lang="en-US" sz="1800" dirty="0" smtClean="0"/>
              <a:t>ENERGY STAR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Commercial Griddle		$500</a:t>
            </a:r>
          </a:p>
          <a:p>
            <a:r>
              <a:rPr lang="en-US" sz="1800" dirty="0" smtClean="0"/>
              <a:t>High-Efficiency Pre-Rinse Spray Valve		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$50</a:t>
            </a:r>
            <a:r>
              <a:rPr lang="en-US" sz="1800" dirty="0" smtClean="0"/>
              <a:t>/ea</a:t>
            </a:r>
          </a:p>
        </p:txBody>
      </p:sp>
      <p:pic>
        <p:nvPicPr>
          <p:cNvPr id="4" name="Picture 4" descr="Marine-fry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75" y="1676400"/>
            <a:ext cx="2384425" cy="36131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1752600"/>
          </a:xfrm>
        </p:spPr>
        <p:txBody>
          <a:bodyPr anchor="ctr"/>
          <a:lstStyle/>
          <a:p>
            <a:r>
              <a:rPr lang="en-US" dirty="0" smtClean="0">
                <a:latin typeface="Arial" charset="0"/>
                <a:cs typeface="Arial" charset="0"/>
              </a:rPr>
              <a:t>Questions?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1752600"/>
          </a:xfrm>
        </p:spPr>
        <p:txBody>
          <a:bodyPr anchor="ctr"/>
          <a:lstStyle/>
          <a:p>
            <a:r>
              <a:rPr lang="en-US" dirty="0" smtClean="0">
                <a:latin typeface="Arial" charset="0"/>
                <a:cs typeface="Arial" charset="0"/>
              </a:rPr>
              <a:t>Electric, Non-Lighting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Nicole Price and Vicki </a:t>
            </a:r>
            <a:r>
              <a:rPr lang="en-US" sz="2800" b="1" dirty="0" err="1" smtClean="0">
                <a:latin typeface="Arial" charset="0"/>
                <a:cs typeface="Arial" charset="0"/>
              </a:rPr>
              <a:t>Marchant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NEW</a:t>
            </a:r>
            <a:r>
              <a:rPr lang="en-US" dirty="0" smtClean="0"/>
              <a:t> ENERGY STAR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Electric Kitchen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Commercial Fryers				$150</a:t>
            </a:r>
          </a:p>
          <a:p>
            <a:r>
              <a:rPr lang="en-US" dirty="0" smtClean="0"/>
              <a:t>Commercial Steam Cookers			$1000</a:t>
            </a:r>
          </a:p>
          <a:p>
            <a:r>
              <a:rPr lang="en-US" dirty="0" smtClean="0"/>
              <a:t>Convection Oven				$500</a:t>
            </a:r>
          </a:p>
          <a:p>
            <a:r>
              <a:rPr lang="en-US" dirty="0" smtClean="0"/>
              <a:t>Combination Steam/Convection Oven		$2000</a:t>
            </a:r>
          </a:p>
          <a:p>
            <a:r>
              <a:rPr lang="en-US" dirty="0" smtClean="0"/>
              <a:t>Hot food Holding Cabinets</a:t>
            </a:r>
          </a:p>
          <a:p>
            <a:pPr lvl="1"/>
            <a:r>
              <a:rPr lang="en-US" dirty="0" smtClean="0"/>
              <a:t>Full Size					</a:t>
            </a:r>
            <a:r>
              <a:rPr lang="en-US" sz="2700" dirty="0" smtClean="0"/>
              <a:t>$900</a:t>
            </a:r>
          </a:p>
          <a:p>
            <a:pPr lvl="1"/>
            <a:r>
              <a:rPr lang="en-US" dirty="0" smtClean="0"/>
              <a:t>3/4 Size					</a:t>
            </a:r>
            <a:r>
              <a:rPr lang="en-US" sz="2700" dirty="0" smtClean="0"/>
              <a:t>$750</a:t>
            </a:r>
          </a:p>
          <a:p>
            <a:pPr lvl="1"/>
            <a:r>
              <a:rPr lang="en-US" dirty="0" smtClean="0"/>
              <a:t>1/2 Size					</a:t>
            </a:r>
            <a:r>
              <a:rPr lang="en-US" sz="2700" dirty="0" smtClean="0"/>
              <a:t>$600</a:t>
            </a:r>
          </a:p>
          <a:p>
            <a:r>
              <a:rPr lang="en-US" dirty="0" smtClean="0"/>
              <a:t>Ice Machines</a:t>
            </a:r>
          </a:p>
          <a:p>
            <a:pPr lvl="1"/>
            <a:r>
              <a:rPr lang="en-US" dirty="0" smtClean="0"/>
              <a:t>Ice Making Head				</a:t>
            </a:r>
            <a:r>
              <a:rPr lang="en-US" sz="2700" dirty="0" smtClean="0"/>
              <a:t>$250</a:t>
            </a:r>
          </a:p>
          <a:p>
            <a:pPr lvl="1"/>
            <a:r>
              <a:rPr lang="en-US" dirty="0" smtClean="0"/>
              <a:t>Remote Conditioned/Split Unit			</a:t>
            </a:r>
            <a:r>
              <a:rPr lang="en-US" sz="2700" dirty="0" smtClean="0"/>
              <a:t>$200</a:t>
            </a:r>
          </a:p>
          <a:p>
            <a:pPr lvl="1"/>
            <a:r>
              <a:rPr lang="en-US" dirty="0" smtClean="0"/>
              <a:t>Self Contained					</a:t>
            </a:r>
            <a:r>
              <a:rPr lang="en-US" sz="2700" dirty="0" smtClean="0"/>
              <a:t>$100</a:t>
            </a:r>
          </a:p>
          <a:p>
            <a:r>
              <a:rPr lang="en-US" dirty="0" smtClean="0"/>
              <a:t>Commercial Griddle				$400</a:t>
            </a:r>
          </a:p>
          <a:p>
            <a:r>
              <a:rPr lang="en-US" dirty="0" smtClean="0"/>
              <a:t>Pre-Rinse Spray Valves			$25</a:t>
            </a:r>
          </a:p>
          <a:p>
            <a:r>
              <a:rPr lang="en-US" dirty="0" smtClean="0"/>
              <a:t>Commercial Dishwasher</a:t>
            </a:r>
          </a:p>
          <a:p>
            <a:pPr lvl="1"/>
            <a:r>
              <a:rPr lang="en-US" dirty="0" smtClean="0"/>
              <a:t>Under Counter or Door Type			</a:t>
            </a:r>
            <a:r>
              <a:rPr lang="en-US" sz="2700" dirty="0" smtClean="0"/>
              <a:t>$250</a:t>
            </a:r>
          </a:p>
          <a:p>
            <a:pPr lvl="1"/>
            <a:r>
              <a:rPr lang="en-US" dirty="0" smtClean="0"/>
              <a:t>Single Tank Conveyer				</a:t>
            </a:r>
            <a:r>
              <a:rPr lang="en-US" sz="2700" dirty="0" smtClean="0"/>
              <a:t>$100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Motors and Variable Speed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Retrofit</a:t>
            </a:r>
          </a:p>
          <a:p>
            <a:pPr lvl="1"/>
            <a:r>
              <a:rPr lang="en-US" dirty="0" smtClean="0"/>
              <a:t>Added a 1-3 hp category</a:t>
            </a:r>
          </a:p>
          <a:p>
            <a:pPr lvl="2"/>
            <a:r>
              <a:rPr lang="en-US" dirty="0" smtClean="0"/>
              <a:t>$1000 Drive, $1200 Motor and Drive</a:t>
            </a:r>
          </a:p>
          <a:p>
            <a:pPr lvl="1"/>
            <a:r>
              <a:rPr lang="en-US" dirty="0" smtClean="0"/>
              <a:t>5 hp increased to match 7.5 hp incentive</a:t>
            </a:r>
          </a:p>
          <a:p>
            <a:pPr lvl="2"/>
            <a:r>
              <a:rPr lang="en-US" dirty="0" smtClean="0"/>
              <a:t>$2850 Drive, $3450 Motor and Drive</a:t>
            </a:r>
          </a:p>
          <a:p>
            <a:r>
              <a:rPr lang="en-US" dirty="0" smtClean="0"/>
              <a:t>New Construction</a:t>
            </a:r>
          </a:p>
          <a:p>
            <a:pPr lvl="1"/>
            <a:r>
              <a:rPr lang="en-US" dirty="0" smtClean="0"/>
              <a:t>Added a 1-3 hp category </a:t>
            </a:r>
          </a:p>
          <a:p>
            <a:pPr lvl="2"/>
            <a:r>
              <a:rPr lang="en-US" dirty="0" smtClean="0"/>
              <a:t>$600 per Drive</a:t>
            </a:r>
          </a:p>
          <a:p>
            <a:pPr lvl="1"/>
            <a:r>
              <a:rPr lang="en-US" dirty="0" smtClean="0"/>
              <a:t>5 hp increased to match 7.5 hp</a:t>
            </a:r>
          </a:p>
          <a:p>
            <a:pPr lvl="2"/>
            <a:r>
              <a:rPr lang="en-US" dirty="0" smtClean="0"/>
              <a:t>$1500 per Drive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Cool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Incentives remain unchanged from 2012</a:t>
            </a:r>
          </a:p>
          <a:p>
            <a:endParaRPr lang="en-US" dirty="0" smtClean="0"/>
          </a:p>
          <a:p>
            <a:r>
              <a:rPr lang="en-US" dirty="0" smtClean="0"/>
              <a:t>Added</a:t>
            </a:r>
          </a:p>
          <a:p>
            <a:pPr lvl="1"/>
            <a:r>
              <a:rPr lang="en-US" dirty="0" smtClean="0"/>
              <a:t>Air Cooled Variable Refrigerant Flow AC</a:t>
            </a:r>
          </a:p>
          <a:p>
            <a:pPr lvl="1"/>
            <a:r>
              <a:rPr lang="en-US" dirty="0" smtClean="0"/>
              <a:t>Air Cooled Variable Refrigerant Flow Heat Pumps</a:t>
            </a:r>
          </a:p>
          <a:p>
            <a:pPr lvl="1"/>
            <a:r>
              <a:rPr lang="en-US" dirty="0" smtClean="0"/>
              <a:t>Water Source Variable Refrigerant Flow Heat Pumps</a:t>
            </a:r>
          </a:p>
          <a:p>
            <a:endParaRPr lang="en-US" dirty="0" smtClean="0"/>
          </a:p>
          <a:p>
            <a:r>
              <a:rPr lang="en-US" dirty="0" smtClean="0"/>
              <a:t>Qualifying efficiency levels reflect the nationally recognized </a:t>
            </a:r>
            <a:r>
              <a:rPr lang="en-US" u="sng" dirty="0" smtClean="0"/>
              <a:t>CEE standards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Pay for Performance (P4P)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Existing Incentives remain unchanged from 2012</a:t>
            </a:r>
          </a:p>
          <a:p>
            <a:pPr lvl="1"/>
            <a:r>
              <a:rPr lang="en-US" dirty="0" smtClean="0"/>
              <a:t>$0.075 per kWh</a:t>
            </a:r>
          </a:p>
          <a:p>
            <a:pPr lvl="1"/>
            <a:r>
              <a:rPr lang="en-US" dirty="0" smtClean="0"/>
              <a:t>$0.75 per therm</a:t>
            </a:r>
          </a:p>
          <a:p>
            <a:endParaRPr lang="en-US" dirty="0" smtClean="0"/>
          </a:p>
          <a:p>
            <a:r>
              <a:rPr lang="en-US" dirty="0" smtClean="0"/>
              <a:t>Some clarification on M&amp;V and TA Funds</a:t>
            </a:r>
          </a:p>
          <a:p>
            <a:pPr lvl="1"/>
            <a:r>
              <a:rPr lang="en-US" dirty="0" smtClean="0"/>
              <a:t>Savings identified </a:t>
            </a:r>
            <a:r>
              <a:rPr lang="en-US" u="sng" dirty="0" smtClean="0"/>
              <a:t>at the measure level</a:t>
            </a:r>
            <a:r>
              <a:rPr lang="en-US" dirty="0" smtClean="0"/>
              <a:t> in accordance with IPM&amp;VP</a:t>
            </a:r>
          </a:p>
          <a:p>
            <a:pPr lvl="2"/>
            <a:r>
              <a:rPr lang="en-US" dirty="0" smtClean="0"/>
              <a:t>PAs need to know the measure that resulted in the savings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u="sng" dirty="0" smtClean="0"/>
              <a:t>projects</a:t>
            </a:r>
            <a:r>
              <a:rPr lang="en-US" dirty="0" smtClean="0"/>
              <a:t> where additional analysis is needed, TA funds may be provided</a:t>
            </a:r>
          </a:p>
          <a:p>
            <a:pPr lvl="2"/>
            <a:r>
              <a:rPr lang="en-US" dirty="0" smtClean="0"/>
              <a:t>Capital projects, not P4P ECMs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25" y="1865635"/>
            <a:ext cx="1273175" cy="125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901" y="3429000"/>
            <a:ext cx="1826691" cy="68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572000"/>
            <a:ext cx="150077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419600"/>
            <a:ext cx="229123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CMA Logo colo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6420" y="2057400"/>
            <a:ext cx="23485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" descr="S:\common\logo\RGB.(Web_&amp;_Online)\JPG\bg_logo_rgb_2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8502" y="1981200"/>
            <a:ext cx="130369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G_HWHFY_PMS3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5632" y="3505200"/>
            <a:ext cx="1801368" cy="536448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752600"/>
          </a:xfrm>
        </p:spPr>
        <p:txBody>
          <a:bodyPr anchor="ctr"/>
          <a:lstStyle/>
          <a:p>
            <a:r>
              <a:rPr lang="en-US" dirty="0" smtClean="0">
                <a:latin typeface="Arial" charset="0"/>
                <a:cs typeface="Arial" charset="0"/>
              </a:rPr>
              <a:t>Mass Save</a:t>
            </a:r>
            <a:r>
              <a:rPr lang="en-US" baseline="30000" dirty="0" smtClean="0">
                <a:latin typeface="Arial" charset="0"/>
                <a:cs typeface="Arial" charset="0"/>
              </a:rPr>
              <a:t>®</a:t>
            </a:r>
            <a:r>
              <a:rPr lang="en-US" dirty="0" smtClean="0">
                <a:latin typeface="Arial" charset="0"/>
                <a:cs typeface="Arial" charset="0"/>
              </a:rPr>
              <a:t> Utility and Energy Efficiency Program Sponsors</a:t>
            </a:r>
          </a:p>
        </p:txBody>
      </p:sp>
      <p:pic>
        <p:nvPicPr>
          <p:cNvPr id="12" name="Picture 11" descr="NEGC Logo - Color - from Guidelines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3429000"/>
            <a:ext cx="2971800" cy="71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Compressed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Existing Incentives remain unchanged from 2012</a:t>
            </a:r>
          </a:p>
          <a:p>
            <a:endParaRPr lang="en-US" dirty="0" smtClean="0"/>
          </a:p>
          <a:p>
            <a:r>
              <a:rPr lang="en-US" dirty="0" smtClean="0"/>
              <a:t>Compressed Air</a:t>
            </a:r>
          </a:p>
          <a:p>
            <a:pPr lvl="1"/>
            <a:r>
              <a:rPr lang="en-US" dirty="0" smtClean="0"/>
              <a:t>15-75 hp</a:t>
            </a:r>
          </a:p>
          <a:p>
            <a:pPr lvl="1"/>
            <a:r>
              <a:rPr lang="en-US" dirty="0" smtClean="0"/>
              <a:t>Load/No Load $100 per hp</a:t>
            </a:r>
          </a:p>
          <a:p>
            <a:pPr lvl="1"/>
            <a:r>
              <a:rPr lang="en-US" dirty="0" smtClean="0"/>
              <a:t>VSD $200 per hp</a:t>
            </a:r>
          </a:p>
          <a:p>
            <a:endParaRPr lang="en-US" dirty="0" smtClean="0"/>
          </a:p>
          <a:p>
            <a:r>
              <a:rPr lang="en-US" dirty="0" smtClean="0"/>
              <a:t>Zero-Loss Condensate Drains</a:t>
            </a:r>
          </a:p>
          <a:p>
            <a:pPr lvl="1"/>
            <a:r>
              <a:rPr lang="en-US" dirty="0" smtClean="0"/>
              <a:t>$125 per drain</a:t>
            </a:r>
          </a:p>
          <a:p>
            <a:endParaRPr lang="en-US" dirty="0" smtClean="0"/>
          </a:p>
          <a:p>
            <a:r>
              <a:rPr lang="en-US" dirty="0" smtClean="0"/>
              <a:t>Low Pressure Drop Filters</a:t>
            </a:r>
          </a:p>
          <a:p>
            <a:pPr lvl="1"/>
            <a:r>
              <a:rPr lang="en-US" dirty="0" smtClean="0"/>
              <a:t>$0.80 per standard cfm</a:t>
            </a:r>
          </a:p>
          <a:p>
            <a:endParaRPr lang="en-US" dirty="0" smtClean="0"/>
          </a:p>
          <a:p>
            <a:r>
              <a:rPr lang="en-US" dirty="0" smtClean="0"/>
              <a:t>Storage Incentives </a:t>
            </a:r>
          </a:p>
          <a:p>
            <a:pPr lvl="1"/>
            <a:r>
              <a:rPr lang="en-US" dirty="0" smtClean="0"/>
              <a:t>$2.75 per gallon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Vending Misers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Incentives remain unchanged from 2012</a:t>
            </a:r>
          </a:p>
          <a:p>
            <a:endParaRPr lang="en-US" dirty="0" smtClean="0"/>
          </a:p>
          <a:p>
            <a:r>
              <a:rPr lang="en-US" dirty="0" smtClean="0"/>
              <a:t>Refrigerated Beverage Vending Machine   $ 115</a:t>
            </a:r>
          </a:p>
          <a:p>
            <a:r>
              <a:rPr lang="en-US" dirty="0" smtClean="0"/>
              <a:t>Glass Front Refrigerated Coolers               $ 115</a:t>
            </a:r>
          </a:p>
          <a:p>
            <a:r>
              <a:rPr lang="en-US" dirty="0" smtClean="0"/>
              <a:t>Non-Refrigerated vending Machines          $   45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HVAC Chillers – Incentives and Size Categories Unchanged form 2012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1534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Energy Management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Incentives remain unchanged from 2012</a:t>
            </a:r>
          </a:p>
          <a:p>
            <a:pPr lvl="1"/>
            <a:r>
              <a:rPr lang="en-US" dirty="0" smtClean="0"/>
              <a:t>$225/ point for all size buildings</a:t>
            </a:r>
          </a:p>
          <a:p>
            <a:endParaRPr lang="en-US" dirty="0" smtClean="0"/>
          </a:p>
          <a:p>
            <a:r>
              <a:rPr lang="en-US" sz="2400" dirty="0" smtClean="0"/>
              <a:t>Building Size (5,000–40,000 sqft):     16 electric &amp; 4 gas</a:t>
            </a:r>
          </a:p>
          <a:p>
            <a:endParaRPr lang="en-US" sz="2400" dirty="0" smtClean="0"/>
          </a:p>
          <a:p>
            <a:r>
              <a:rPr lang="en-US" sz="2400" dirty="0" smtClean="0"/>
              <a:t>Building Size (40,001–80,000 sqft):   48 electric &amp; 12 gas</a:t>
            </a:r>
          </a:p>
          <a:p>
            <a:endParaRPr lang="en-US" sz="2400" dirty="0" smtClean="0"/>
          </a:p>
          <a:p>
            <a:r>
              <a:rPr lang="en-US" sz="2400" dirty="0" smtClean="0"/>
              <a:t>Building Size (80,001–200,000 sqft):128 electric &amp; 32 gas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Advanced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Comprehensive suite of </a:t>
            </a:r>
            <a:r>
              <a:rPr lang="en-US" sz="2400" b="1" dirty="0" smtClean="0"/>
              <a:t>prescriptive</a:t>
            </a:r>
            <a:r>
              <a:rPr lang="en-US" sz="2400" dirty="0" smtClean="0"/>
              <a:t> measures that should result in 15% to 25% savings versus code.</a:t>
            </a:r>
          </a:p>
          <a:p>
            <a:endParaRPr lang="en-US" sz="2400" dirty="0" smtClean="0"/>
          </a:p>
          <a:p>
            <a:r>
              <a:rPr lang="en-US" sz="2400" dirty="0" smtClean="0"/>
              <a:t>Incentive is up to </a:t>
            </a:r>
            <a:r>
              <a:rPr lang="en-US" sz="2400" b="1" dirty="0" smtClean="0"/>
              <a:t>$1.50 / SF</a:t>
            </a:r>
            <a:r>
              <a:rPr lang="en-US" sz="2400" dirty="0" smtClean="0"/>
              <a:t> combined gas and electric</a:t>
            </a:r>
          </a:p>
          <a:p>
            <a:endParaRPr lang="en-US" sz="2400" dirty="0" smtClean="0"/>
          </a:p>
          <a:p>
            <a:r>
              <a:rPr lang="en-US" sz="2400" dirty="0" smtClean="0"/>
              <a:t>Free technical support</a:t>
            </a:r>
          </a:p>
          <a:p>
            <a:endParaRPr lang="en-US" sz="2400" dirty="0" smtClean="0"/>
          </a:p>
          <a:p>
            <a:r>
              <a:rPr lang="en-US" sz="2400" dirty="0" smtClean="0"/>
              <a:t>STRETCH CODE!! Up to 104 communities in MA that must, by law, comply with Advanced Buildings or CDA for all new construction. These buildings are still eligible for incentives.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1752600"/>
          </a:xfrm>
        </p:spPr>
        <p:txBody>
          <a:bodyPr anchor="ctr"/>
          <a:lstStyle/>
          <a:p>
            <a:r>
              <a:rPr lang="en-US" dirty="0" smtClean="0">
                <a:latin typeface="Arial" charset="0"/>
                <a:cs typeface="Arial" charset="0"/>
              </a:rPr>
              <a:t>Combined Heat &amp; Power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>Dinesh Patel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Project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Passes Massachusetts’ Benefit/Cost Model</a:t>
            </a:r>
          </a:p>
          <a:p>
            <a:pPr lvl="1"/>
            <a:r>
              <a:rPr lang="en-US" dirty="0" smtClean="0"/>
              <a:t>Installed Cost</a:t>
            </a:r>
          </a:p>
          <a:p>
            <a:pPr lvl="1"/>
            <a:r>
              <a:rPr lang="en-US" dirty="0" smtClean="0"/>
              <a:t>kWh and heat utilization</a:t>
            </a:r>
          </a:p>
          <a:p>
            <a:pPr lvl="1"/>
            <a:r>
              <a:rPr lang="en-US" dirty="0" smtClean="0"/>
              <a:t>Incremental fuel usage</a:t>
            </a:r>
          </a:p>
          <a:p>
            <a:pPr lvl="1"/>
            <a:r>
              <a:rPr lang="en-US" dirty="0" smtClean="0"/>
              <a:t>Run hours with on site use of thermal energy </a:t>
            </a:r>
          </a:p>
          <a:p>
            <a:r>
              <a:rPr lang="en-US" dirty="0" smtClean="0"/>
              <a:t>Maintenance Costs</a:t>
            </a:r>
          </a:p>
          <a:p>
            <a:r>
              <a:rPr lang="en-US" dirty="0" smtClean="0"/>
              <a:t>Combined Electric and Thermal Efficiency (HHV basis)</a:t>
            </a:r>
          </a:p>
          <a:p>
            <a:pPr lvl="1"/>
            <a:r>
              <a:rPr lang="en-US" dirty="0" smtClean="0"/>
              <a:t>Projects with less than 60% combined efficiency unlikely to be cost effective or will not have a good payback for the customer. </a:t>
            </a:r>
          </a:p>
          <a:p>
            <a:r>
              <a:rPr lang="en-US" dirty="0" smtClean="0"/>
              <a:t>Building energy efficiency measures that have higher B/C ratios should be implemented first or at the same time</a:t>
            </a:r>
          </a:p>
          <a:p>
            <a:pPr lvl="1"/>
            <a:r>
              <a:rPr lang="en-US" dirty="0" smtClean="0"/>
              <a:t>Lower hanging fruit first</a:t>
            </a:r>
          </a:p>
          <a:p>
            <a:pPr lvl="1"/>
            <a:r>
              <a:rPr lang="en-US" dirty="0" smtClean="0"/>
              <a:t>CHP design could be affected by EE measures - design CHP based on the assumption that other measures will be implemented.</a:t>
            </a:r>
          </a:p>
          <a:p>
            <a:r>
              <a:rPr lang="en-US" dirty="0" smtClean="0"/>
              <a:t>Incentives</a:t>
            </a:r>
          </a:p>
          <a:p>
            <a:pPr lvl="1"/>
            <a:r>
              <a:rPr lang="en-US" dirty="0" smtClean="0"/>
              <a:t>150 kW or less, incentive is $750 per kW</a:t>
            </a:r>
          </a:p>
          <a:p>
            <a:pPr lvl="1"/>
            <a:r>
              <a:rPr lang="en-US" dirty="0" smtClean="0"/>
              <a:t>Over 150 kW, see your account executive</a:t>
            </a:r>
          </a:p>
          <a:p>
            <a:pPr lvl="1"/>
            <a:r>
              <a:rPr lang="en-US" dirty="0" smtClean="0"/>
              <a:t>Maximum incentive up to 50% of Installed Cost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Third Party Review and TA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754880"/>
          </a:xfrm>
        </p:spPr>
        <p:txBody>
          <a:bodyPr>
            <a:normAutofit/>
          </a:bodyPr>
          <a:lstStyle/>
          <a:p>
            <a:r>
              <a:rPr lang="en-US" dirty="0" smtClean="0"/>
              <a:t>Customers may request a TA Study</a:t>
            </a:r>
          </a:p>
          <a:p>
            <a:endParaRPr lang="en-US" dirty="0" smtClean="0"/>
          </a:p>
          <a:p>
            <a:r>
              <a:rPr lang="en-US" dirty="0" smtClean="0"/>
              <a:t>PA pays a portion of the study performed by an agreed upon independent TA vendor.  </a:t>
            </a:r>
          </a:p>
          <a:p>
            <a:endParaRPr lang="en-US" dirty="0" smtClean="0"/>
          </a:p>
          <a:p>
            <a:r>
              <a:rPr lang="en-US" dirty="0" smtClean="0"/>
              <a:t>Not All feasibility studies performed by CHP Vendors are subsidized by the PAs – will be reviewed by the PAs or their TA Vendor at their own cost.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Factors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754880"/>
          </a:xfrm>
        </p:spPr>
        <p:txBody>
          <a:bodyPr>
            <a:normAutofit/>
          </a:bodyPr>
          <a:lstStyle/>
          <a:p>
            <a:r>
              <a:rPr lang="en-US" dirty="0" smtClean="0"/>
              <a:t>Interconnection requirements and schedule</a:t>
            </a:r>
          </a:p>
          <a:p>
            <a:endParaRPr lang="en-US" dirty="0" smtClean="0"/>
          </a:p>
          <a:p>
            <a:r>
              <a:rPr lang="en-US" dirty="0" smtClean="0"/>
              <a:t>Gas availability</a:t>
            </a:r>
          </a:p>
          <a:p>
            <a:endParaRPr lang="en-US" dirty="0" smtClean="0"/>
          </a:p>
          <a:p>
            <a:r>
              <a:rPr lang="en-US" dirty="0" smtClean="0"/>
              <a:t>Right sizing the CHP unit</a:t>
            </a:r>
          </a:p>
          <a:p>
            <a:endParaRPr lang="en-US" dirty="0" smtClean="0"/>
          </a:p>
          <a:p>
            <a:r>
              <a:rPr lang="en-US" dirty="0" smtClean="0"/>
              <a:t>Ability to operate and maintain</a:t>
            </a:r>
          </a:p>
          <a:p>
            <a:endParaRPr lang="en-US" dirty="0" smtClean="0"/>
          </a:p>
          <a:p>
            <a:r>
              <a:rPr lang="en-US" dirty="0" smtClean="0"/>
              <a:t>Ability to manage the project implementation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New Policy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8310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Incentives for replacing existing (older than measure life) operating CHP which was not previously incentivized by any PA programs </a:t>
            </a:r>
          </a:p>
          <a:p>
            <a:pPr lvl="1"/>
            <a:r>
              <a:rPr lang="en-US" dirty="0" smtClean="0"/>
              <a:t>Consider New Construction. Base case will be as if the CHP was not installed.</a:t>
            </a:r>
          </a:p>
          <a:p>
            <a:r>
              <a:rPr lang="en-US" dirty="0" smtClean="0"/>
              <a:t>Replacement of the existing incentivized units </a:t>
            </a:r>
          </a:p>
          <a:p>
            <a:pPr lvl="1"/>
            <a:r>
              <a:rPr lang="en-US" dirty="0" smtClean="0"/>
              <a:t>Incremental cost = ( cost of new unit - salvage value )</a:t>
            </a:r>
          </a:p>
          <a:p>
            <a:pPr lvl="1"/>
            <a:r>
              <a:rPr lang="en-US" dirty="0" smtClean="0"/>
              <a:t>Incremental KW, kWh, fuel, etc. </a:t>
            </a:r>
          </a:p>
          <a:p>
            <a:pPr lvl="1"/>
            <a:r>
              <a:rPr lang="en-US" dirty="0" smtClean="0"/>
              <a:t>Pass BCR test</a:t>
            </a:r>
          </a:p>
          <a:p>
            <a:pPr lvl="1"/>
            <a:r>
              <a:rPr lang="en-US" dirty="0" smtClean="0"/>
              <a:t>Incentive = ( Based on new unit size – incentive paid for old unit )</a:t>
            </a:r>
          </a:p>
          <a:p>
            <a:r>
              <a:rPr lang="en-US" dirty="0" smtClean="0"/>
              <a:t>M&amp;V Metering</a:t>
            </a:r>
          </a:p>
          <a:p>
            <a:pPr lvl="1"/>
            <a:r>
              <a:rPr lang="en-US" dirty="0" smtClean="0"/>
              <a:t>Customer to install as required by the MRD. PA may subsidize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831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2013 Program Highlights</a:t>
            </a:r>
          </a:p>
          <a:p>
            <a:r>
              <a:rPr lang="en-US" dirty="0" smtClean="0"/>
              <a:t>Custom</a:t>
            </a:r>
          </a:p>
          <a:p>
            <a:r>
              <a:rPr lang="en-US" dirty="0" smtClean="0"/>
              <a:t>Natural Gas</a:t>
            </a:r>
          </a:p>
          <a:p>
            <a:r>
              <a:rPr lang="en-US" dirty="0" smtClean="0"/>
              <a:t>Electric, Non-Lighting</a:t>
            </a:r>
          </a:p>
          <a:p>
            <a:r>
              <a:rPr lang="en-US" dirty="0" smtClean="0"/>
              <a:t>CHP</a:t>
            </a:r>
          </a:p>
          <a:p>
            <a:r>
              <a:rPr lang="en-US" dirty="0" smtClean="0"/>
              <a:t>Upstream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MTAC</a:t>
            </a:r>
          </a:p>
          <a:p>
            <a:r>
              <a:rPr lang="en-US" dirty="0" smtClean="0"/>
              <a:t>Financing</a:t>
            </a:r>
          </a:p>
          <a:p>
            <a:r>
              <a:rPr lang="en-US" dirty="0" smtClean="0"/>
              <a:t>Networking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7548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CHP can be a good energy savings opportunity for certain customers</a:t>
            </a:r>
          </a:p>
          <a:p>
            <a:endParaRPr lang="en-US" dirty="0" smtClean="0"/>
          </a:p>
          <a:p>
            <a:r>
              <a:rPr lang="en-US" dirty="0" smtClean="0"/>
              <a:t>Careful analysis is necessary to ensure the facility’s thermal and electric needs and profile are consistent with CHP equipment selection</a:t>
            </a:r>
          </a:p>
          <a:p>
            <a:endParaRPr lang="en-US" dirty="0" smtClean="0"/>
          </a:p>
          <a:p>
            <a:r>
              <a:rPr lang="en-US" dirty="0" smtClean="0"/>
              <a:t>System needs to be properly controlled to minimize thermal dumping and exporting of power</a:t>
            </a:r>
          </a:p>
          <a:p>
            <a:endParaRPr lang="en-US" dirty="0" smtClean="0"/>
          </a:p>
          <a:p>
            <a:r>
              <a:rPr lang="en-US" b="1" dirty="0" smtClean="0"/>
              <a:t>Obtain early involvement of Program Administrator!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1752600"/>
          </a:xfrm>
        </p:spPr>
        <p:txBody>
          <a:bodyPr anchor="ctr"/>
          <a:lstStyle/>
          <a:p>
            <a:r>
              <a:rPr lang="en-US" dirty="0" smtClean="0">
                <a:latin typeface="Arial" charset="0"/>
                <a:cs typeface="Arial" charset="0"/>
              </a:rPr>
              <a:t>Questions?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2057400"/>
          </a:xfrm>
        </p:spPr>
        <p:txBody>
          <a:bodyPr anchor="ctr"/>
          <a:lstStyle/>
          <a:p>
            <a:r>
              <a:rPr lang="en-US" sz="4400" dirty="0">
                <a:latin typeface="Franklin Gothic Book" pitchFamily="34" charset="0"/>
                <a:ea typeface="ＭＳ Ｐゴシック" pitchFamily="34" charset="-128"/>
                <a:cs typeface="Arial" charset="0"/>
              </a:rPr>
              <a:t>Mass Save Bright Opportunities</a:t>
            </a:r>
            <a:br>
              <a:rPr lang="en-US" sz="4400" dirty="0">
                <a:latin typeface="Franklin Gothic Book" pitchFamily="34" charset="0"/>
                <a:ea typeface="ＭＳ Ｐゴシック" pitchFamily="34" charset="-128"/>
                <a:cs typeface="Arial" charset="0"/>
              </a:rPr>
            </a:br>
            <a:r>
              <a:rPr lang="en-US" sz="4400" dirty="0">
                <a:latin typeface="Franklin Gothic Book" pitchFamily="34" charset="0"/>
                <a:ea typeface="ＭＳ Ｐゴシック" pitchFamily="34" charset="-128"/>
                <a:cs typeface="Arial" charset="0"/>
              </a:rPr>
              <a:t>(Upstream Lighting) </a:t>
            </a:r>
            <a:br>
              <a:rPr lang="en-US" sz="4400" dirty="0">
                <a:latin typeface="Franklin Gothic Book" pitchFamily="34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>Vicki </a:t>
            </a:r>
            <a:r>
              <a:rPr lang="en-US" sz="2800" dirty="0" err="1" smtClean="0">
                <a:latin typeface="Arial" charset="0"/>
                <a:cs typeface="Arial" charset="0"/>
              </a:rPr>
              <a:t>Marchant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b="1" dirty="0" smtClean="0">
                <a:latin typeface="Franklin Gothic Book" pitchFamily="34" charset="0"/>
                <a:ea typeface="ＭＳ Ｐゴシック"/>
              </a:rPr>
              <a:t/>
            </a:r>
            <a:br>
              <a:rPr lang="en-US" b="1" dirty="0" smtClean="0">
                <a:latin typeface="Franklin Gothic Book" pitchFamily="34" charset="0"/>
                <a:ea typeface="ＭＳ Ｐゴシック"/>
              </a:rPr>
            </a:br>
            <a:r>
              <a:rPr lang="en-US" b="1" dirty="0">
                <a:latin typeface="Franklin Gothic Book" pitchFamily="34" charset="0"/>
                <a:ea typeface="ＭＳ Ｐゴシック"/>
              </a:rPr>
              <a:t/>
            </a:r>
            <a:br>
              <a:rPr lang="en-US" b="1" dirty="0">
                <a:latin typeface="Franklin Gothic Book" pitchFamily="34" charset="0"/>
                <a:ea typeface="ＭＳ Ｐゴシック"/>
              </a:rPr>
            </a:br>
            <a:r>
              <a:rPr lang="en-US" b="1" dirty="0" smtClean="0">
                <a:latin typeface="Franklin Gothic Book" pitchFamily="34" charset="0"/>
                <a:ea typeface="ＭＳ Ｐゴシック"/>
              </a:rPr>
              <a:t>Upstream Model </a:t>
            </a:r>
            <a:br>
              <a:rPr lang="en-US" b="1" dirty="0" smtClean="0">
                <a:latin typeface="Franklin Gothic Book" pitchFamily="34" charset="0"/>
                <a:ea typeface="ＭＳ Ｐゴシック"/>
              </a:rPr>
            </a:br>
            <a:r>
              <a:rPr lang="en-US" b="1" dirty="0" smtClean="0">
                <a:latin typeface="Franklin Gothic Book" pitchFamily="34" charset="0"/>
                <a:ea typeface="ＭＳ Ｐゴシック"/>
              </a:rPr>
              <a:t/>
            </a:r>
            <a:br>
              <a:rPr lang="en-US" b="1" dirty="0" smtClean="0">
                <a:latin typeface="Franklin Gothic Book" pitchFamily="34" charset="0"/>
                <a:ea typeface="ＭＳ Ｐゴシック"/>
              </a:rPr>
            </a:br>
            <a:endParaRPr lang="en-US" b="1" dirty="0" smtClean="0">
              <a:latin typeface="Franklin Gothic Book" pitchFamily="34" charset="0"/>
              <a:ea typeface="ＭＳ Ｐゴシック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582738"/>
            <a:ext cx="8686800" cy="5046662"/>
          </a:xfrm>
        </p:spPr>
        <p:txBody>
          <a:bodyPr/>
          <a:lstStyle/>
          <a:p>
            <a:pPr marL="0" indent="0">
              <a:buNone/>
            </a:pPr>
            <a:endParaRPr lang="en-US" sz="2900" dirty="0">
              <a:latin typeface="Franklin Gothic Book" pitchFamily="34" charset="0"/>
              <a:ea typeface="ＭＳ Ｐゴシック"/>
            </a:endParaRPr>
          </a:p>
          <a:p>
            <a:pPr marL="0" indent="0">
              <a:buNone/>
            </a:pPr>
            <a:endParaRPr lang="en-US" sz="2900" dirty="0" smtClean="0">
              <a:latin typeface="Franklin Gothic Book" pitchFamily="34" charset="0"/>
              <a:ea typeface="ＭＳ Ｐゴシック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6675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Franklin Gothic Book" pitchFamily="34" charset="0"/>
                <a:ea typeface="ＭＳ Ｐゴシック"/>
              </a:rPr>
              <a:t>Upstream Model  &amp; Market Transformation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algn="ctr">
              <a:buNone/>
            </a:pPr>
            <a:r>
              <a:rPr lang="en-US" sz="3200" b="1" u="sng" dirty="0" smtClean="0">
                <a:latin typeface="Arial" charset="0"/>
                <a:ea typeface="ＭＳ Ｐゴシック" pitchFamily="34" charset="-128"/>
                <a:cs typeface="Arial" charset="0"/>
              </a:rPr>
              <a:t>Customers</a:t>
            </a:r>
          </a:p>
          <a:p>
            <a:pPr algn="ctr">
              <a:buNone/>
            </a:pPr>
            <a:endParaRPr lang="en-US" sz="3200" b="1" u="sng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3200" dirty="0">
                <a:latin typeface="Arial" charset="0"/>
                <a:ea typeface="ＭＳ Ｐゴシック" pitchFamily="34" charset="-128"/>
                <a:cs typeface="Arial" charset="0"/>
              </a:rPr>
              <a:t>Energy efficient products at a comparable cost to conventional products</a:t>
            </a:r>
          </a:p>
          <a:p>
            <a:endParaRPr lang="en-US" sz="32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3200" dirty="0">
                <a:latin typeface="Arial" charset="0"/>
                <a:ea typeface="ＭＳ Ｐゴシック" pitchFamily="34" charset="-128"/>
                <a:cs typeface="Arial" charset="0"/>
              </a:rPr>
              <a:t>Reduce O&amp;M costs during product lifetime</a:t>
            </a:r>
          </a:p>
          <a:p>
            <a:endParaRPr lang="en-US" sz="32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3200" dirty="0">
                <a:latin typeface="Arial" charset="0"/>
                <a:ea typeface="ＭＳ Ｐゴシック" pitchFamily="34" charset="-128"/>
                <a:cs typeface="Arial" charset="0"/>
              </a:rPr>
              <a:t>Eliminates need for PA Application</a:t>
            </a:r>
          </a:p>
          <a:p>
            <a:pPr marL="0" indent="0">
              <a:buNone/>
            </a:pPr>
            <a:endParaRPr lang="en-US" sz="2900" dirty="0" smtClean="0">
              <a:latin typeface="Franklin Gothic Book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5762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b="1" dirty="0" smtClean="0">
                <a:solidFill>
                  <a:srgbClr val="823F03"/>
                </a:solidFill>
                <a:latin typeface="Franklin Gothic Book" pitchFamily="34" charset="0"/>
                <a:ea typeface="ＭＳ Ｐゴシック"/>
              </a:rPr>
              <a:t>Upstream Model &amp; Market Transformation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905000"/>
            <a:ext cx="8686800" cy="4800600"/>
          </a:xfrm>
        </p:spPr>
        <p:txBody>
          <a:bodyPr/>
          <a:lstStyle/>
          <a:p>
            <a:pPr algn="ctr">
              <a:buNone/>
            </a:pPr>
            <a:r>
              <a:rPr lang="en-US" sz="3200" b="1" u="sng" dirty="0" smtClean="0">
                <a:latin typeface="Arial" charset="0"/>
                <a:ea typeface="ＭＳ Ｐゴシック" pitchFamily="34" charset="-128"/>
                <a:cs typeface="Arial" charset="0"/>
              </a:rPr>
              <a:t>Program Administrators</a:t>
            </a:r>
          </a:p>
          <a:p>
            <a:pPr algn="ctr">
              <a:buNone/>
            </a:pPr>
            <a:endParaRPr lang="en-US" sz="2000" b="1" u="sng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Leverage manufacturer and distributors sales and marketing resources </a:t>
            </a:r>
          </a:p>
          <a:p>
            <a:endParaRPr lang="en-US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Maximum savings at a lower cost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latin typeface="Franklin Gothic Book" pitchFamily="34" charset="0"/>
              <a:ea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latin typeface="Franklin Gothic Book" pitchFamily="34" charset="0"/>
              <a:ea typeface="Arial" pitchFamily="34" charset="0"/>
            </a:endParaRPr>
          </a:p>
          <a:p>
            <a:pPr algn="ctr">
              <a:buNone/>
            </a:pPr>
            <a:r>
              <a:rPr lang="en-US" sz="3200" b="1" u="sng" dirty="0" smtClean="0">
                <a:cs typeface="Arial" charset="0"/>
              </a:rPr>
              <a:t>Distributors</a:t>
            </a:r>
          </a:p>
          <a:p>
            <a:pPr algn="ctr">
              <a:buNone/>
            </a:pPr>
            <a:endParaRPr lang="en-US" sz="2000" b="1" u="sng" dirty="0" smtClean="0">
              <a:cs typeface="Arial" charset="0"/>
            </a:endParaRPr>
          </a:p>
          <a:p>
            <a:r>
              <a:rPr lang="en-US" sz="1800" dirty="0" smtClean="0">
                <a:cs typeface="Arial" charset="0"/>
              </a:rPr>
              <a:t>Increase </a:t>
            </a:r>
            <a:r>
              <a:rPr lang="en-US" sz="1800" dirty="0">
                <a:cs typeface="Arial" charset="0"/>
              </a:rPr>
              <a:t>sales</a:t>
            </a:r>
          </a:p>
          <a:p>
            <a:endParaRPr lang="en-US" sz="1800" dirty="0">
              <a:cs typeface="Arial" charset="0"/>
            </a:endParaRPr>
          </a:p>
          <a:p>
            <a:r>
              <a:rPr lang="en-US" sz="1800" dirty="0">
                <a:cs typeface="Arial" charset="0"/>
              </a:rPr>
              <a:t>Up-sell premium products</a:t>
            </a:r>
          </a:p>
          <a:p>
            <a:endParaRPr lang="en-US" sz="1800" dirty="0"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latin typeface="Franklin Gothic Book" pitchFamily="34" charset="0"/>
              <a:ea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b="1" dirty="0" smtClean="0">
                <a:solidFill>
                  <a:srgbClr val="823F03"/>
                </a:solidFill>
                <a:latin typeface="Franklin Gothic Book" pitchFamily="34" charset="0"/>
                <a:ea typeface="ＭＳ Ｐゴシック"/>
              </a:rPr>
              <a:t>Upstream  RWT8s &amp; T5HO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557213" indent="-557213">
              <a:lnSpc>
                <a:spcPct val="90000"/>
              </a:lnSpc>
            </a:pPr>
            <a:r>
              <a:rPr lang="en-US" sz="2100" dirty="0" smtClean="0">
                <a:latin typeface="Franklin Gothic Book" pitchFamily="34" charset="0"/>
                <a:ea typeface="ＭＳ Ｐゴシック"/>
              </a:rPr>
              <a:t>First-generation T8 lamps (including 700 series or basic grade) have the lowest color rendering and the shortest lifespan among all T8s.</a:t>
            </a:r>
          </a:p>
          <a:p>
            <a:pPr marL="557213" indent="-557213">
              <a:lnSpc>
                <a:spcPct val="90000"/>
              </a:lnSpc>
            </a:pPr>
            <a:endParaRPr lang="en-US" sz="1400" dirty="0" smtClean="0">
              <a:latin typeface="Franklin Gothic Book" pitchFamily="34" charset="0"/>
              <a:ea typeface="ＭＳ Ｐゴシック"/>
            </a:endParaRPr>
          </a:p>
          <a:p>
            <a:pPr marL="557213" indent="-557213">
              <a:lnSpc>
                <a:spcPct val="90000"/>
              </a:lnSpc>
            </a:pPr>
            <a:r>
              <a:rPr lang="en-US" sz="2100" dirty="0" smtClean="0">
                <a:latin typeface="Franklin Gothic Book" pitchFamily="34" charset="0"/>
                <a:ea typeface="ＭＳ Ｐゴシック"/>
              </a:rPr>
              <a:t>Reduced-wattage lamps have better color rendering properties and longer lumen maintenance –products and people will appear in a more natural color.</a:t>
            </a:r>
          </a:p>
          <a:p>
            <a:pPr marL="557213" indent="-557213">
              <a:lnSpc>
                <a:spcPct val="90000"/>
              </a:lnSpc>
            </a:pPr>
            <a:endParaRPr lang="en-US" sz="1400" dirty="0" smtClean="0">
              <a:latin typeface="Franklin Gothic Book" pitchFamily="34" charset="0"/>
              <a:ea typeface="ＭＳ Ｐゴシック"/>
            </a:endParaRPr>
          </a:p>
          <a:p>
            <a:pPr marL="557213" indent="-557213">
              <a:lnSpc>
                <a:spcPct val="90000"/>
              </a:lnSpc>
            </a:pPr>
            <a:r>
              <a:rPr lang="en-US" sz="2100" dirty="0" smtClean="0">
                <a:latin typeface="Franklin Gothic Book" pitchFamily="34" charset="0"/>
                <a:ea typeface="ＭＳ Ｐゴシック"/>
              </a:rPr>
              <a:t>RW T8 and T5HO lamps use up to 22% less energy and last 33-67% longer than traditional lamps. </a:t>
            </a:r>
          </a:p>
          <a:p>
            <a:pPr marL="557213" indent="-557213" eaLnBrk="1" hangingPunct="1">
              <a:lnSpc>
                <a:spcPct val="90000"/>
              </a:lnSpc>
            </a:pPr>
            <a:endParaRPr lang="en-US" sz="1400" dirty="0" smtClean="0">
              <a:latin typeface="Franklin Gothic Book" pitchFamily="34" charset="0"/>
              <a:ea typeface="ＭＳ Ｐゴシック"/>
            </a:endParaRPr>
          </a:p>
          <a:p>
            <a:pPr marL="557213" indent="-557213" eaLnBrk="1" hangingPunct="1">
              <a:lnSpc>
                <a:spcPct val="90000"/>
              </a:lnSpc>
            </a:pPr>
            <a:r>
              <a:rPr lang="en-US" sz="2100" dirty="0" smtClean="0">
                <a:latin typeface="Franklin Gothic Book" pitchFamily="34" charset="0"/>
                <a:ea typeface="ＭＳ Ｐゴシック"/>
              </a:rPr>
              <a:t>Typical applications</a:t>
            </a:r>
          </a:p>
          <a:p>
            <a:pPr marL="1106488" lvl="2" indent="-557213" eaLnBrk="1" hangingPunct="1">
              <a:lnSpc>
                <a:spcPct val="90000"/>
              </a:lnSpc>
            </a:pPr>
            <a:r>
              <a:rPr lang="en-US" sz="1800" dirty="0" smtClean="0">
                <a:latin typeface="Franklin Gothic Book" pitchFamily="34" charset="0"/>
                <a:ea typeface="Arial" pitchFamily="34" charset="0"/>
              </a:rPr>
              <a:t>Retail</a:t>
            </a:r>
          </a:p>
          <a:p>
            <a:pPr marL="1106488" lvl="2" indent="-557213" eaLnBrk="1" hangingPunct="1">
              <a:lnSpc>
                <a:spcPct val="90000"/>
              </a:lnSpc>
            </a:pPr>
            <a:r>
              <a:rPr lang="en-US" sz="1800" dirty="0" smtClean="0">
                <a:latin typeface="Franklin Gothic Book" pitchFamily="34" charset="0"/>
                <a:ea typeface="Arial" pitchFamily="34" charset="0"/>
              </a:rPr>
              <a:t>Offices</a:t>
            </a:r>
          </a:p>
          <a:p>
            <a:pPr marL="1106488" lvl="2" indent="-557213" eaLnBrk="1" hangingPunct="1">
              <a:lnSpc>
                <a:spcPct val="90000"/>
              </a:lnSpc>
            </a:pPr>
            <a:r>
              <a:rPr lang="en-US" sz="1800" dirty="0" smtClean="0">
                <a:latin typeface="Franklin Gothic Book" pitchFamily="34" charset="0"/>
                <a:ea typeface="Arial" pitchFamily="34" charset="0"/>
              </a:rPr>
              <a:t>Schools</a:t>
            </a:r>
          </a:p>
          <a:p>
            <a:pPr marL="1106488" lvl="2" indent="-557213" eaLnBrk="1" hangingPunct="1">
              <a:lnSpc>
                <a:spcPct val="90000"/>
              </a:lnSpc>
            </a:pPr>
            <a:r>
              <a:rPr lang="en-US" sz="1800" dirty="0" smtClean="0">
                <a:latin typeface="Franklin Gothic Book" pitchFamily="34" charset="0"/>
                <a:ea typeface="Arial" pitchFamily="34" charset="0"/>
              </a:rPr>
              <a:t>Hospitals</a:t>
            </a:r>
          </a:p>
          <a:p>
            <a:pPr marL="1106488" lvl="2" indent="-557213" eaLnBrk="1" hangingPunct="1">
              <a:lnSpc>
                <a:spcPct val="90000"/>
              </a:lnSpc>
            </a:pPr>
            <a:r>
              <a:rPr lang="en-US" sz="1800" dirty="0" smtClean="0">
                <a:latin typeface="Franklin Gothic Book" pitchFamily="34" charset="0"/>
                <a:ea typeface="Arial" pitchFamily="34" charset="0"/>
              </a:rPr>
              <a:t>Parking garages</a:t>
            </a: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2849" y="4495800"/>
            <a:ext cx="18533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18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b="1" dirty="0" smtClean="0">
                <a:solidFill>
                  <a:srgbClr val="823F03"/>
                </a:solidFill>
                <a:latin typeface="Franklin Gothic Book" pitchFamily="34" charset="0"/>
                <a:ea typeface="ＭＳ Ｐゴシック"/>
              </a:rPr>
              <a:t>Increased Incentives for RW T8 &amp; T5HO Lamps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500" b="1" dirty="0" smtClean="0">
                <a:latin typeface="Franklin Gothic Book" pitchFamily="34" charset="0"/>
                <a:ea typeface="ＭＳ Ｐゴシック"/>
              </a:rPr>
              <a:t>Current Incentives</a:t>
            </a:r>
            <a:endParaRPr lang="en-US" sz="1900" b="1" dirty="0" smtClean="0">
              <a:latin typeface="Franklin Gothic Book" pitchFamily="34" charset="0"/>
              <a:ea typeface="ＭＳ Ｐゴシック"/>
            </a:endParaRPr>
          </a:p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900" b="1" dirty="0" smtClean="0">
              <a:latin typeface="Franklin Gothic Book" pitchFamily="34" charset="0"/>
              <a:ea typeface="ＭＳ Ｐゴシック"/>
            </a:endParaRPr>
          </a:p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500" dirty="0" smtClean="0">
              <a:ea typeface="ＭＳ Ｐゴシック"/>
            </a:endParaRPr>
          </a:p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500" dirty="0" smtClean="0">
              <a:ea typeface="ＭＳ Ｐゴシック"/>
            </a:endParaRPr>
          </a:p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500" dirty="0" smtClean="0">
              <a:ea typeface="ＭＳ Ｐゴシック"/>
            </a:endParaRPr>
          </a:p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500" dirty="0" smtClean="0">
              <a:ea typeface="ＭＳ Ｐゴシック"/>
            </a:endParaRPr>
          </a:p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500" dirty="0" smtClean="0">
              <a:ea typeface="ＭＳ Ｐゴシック"/>
            </a:endParaRPr>
          </a:p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500" dirty="0" smtClean="0">
              <a:ea typeface="ＭＳ Ｐゴシック"/>
            </a:endParaRPr>
          </a:p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600" dirty="0" smtClean="0">
              <a:ea typeface="ＭＳ Ｐゴシック"/>
            </a:endParaRPr>
          </a:p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Franklin Gothic Book" pitchFamily="34" charset="0"/>
                <a:ea typeface="ＭＳ Ｐゴシック"/>
              </a:rPr>
              <a:t>Notes: </a:t>
            </a:r>
          </a:p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Franklin Gothic Book" pitchFamily="34" charset="0"/>
                <a:ea typeface="ＭＳ Ｐゴシック"/>
              </a:rPr>
              <a:t>All Products must be listed in the eligible products lists to be eligible for incentives. </a:t>
            </a:r>
          </a:p>
          <a:p>
            <a:pPr marL="685800" indent="-6858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Franklin Gothic Book" pitchFamily="34" charset="0"/>
                <a:ea typeface="ＭＳ Ｐゴシック"/>
              </a:rPr>
              <a:t>These incentives are in addition to </a:t>
            </a:r>
            <a:r>
              <a:rPr lang="ja-JP" altLang="en-US" sz="1600" dirty="0" smtClean="0">
                <a:solidFill>
                  <a:schemeClr val="tx1"/>
                </a:solidFill>
                <a:latin typeface="Franklin Gothic Book" pitchFamily="34" charset="0"/>
                <a:ea typeface="ＭＳ Ｐゴシック"/>
              </a:rPr>
              <a:t>“</a:t>
            </a:r>
            <a:r>
              <a:rPr lang="en-US" sz="1600" dirty="0" smtClean="0">
                <a:solidFill>
                  <a:schemeClr val="tx1"/>
                </a:solidFill>
                <a:latin typeface="Franklin Gothic Book" pitchFamily="34" charset="0"/>
                <a:ea typeface="ＭＳ Ｐゴシック"/>
              </a:rPr>
              <a:t>downstream</a:t>
            </a:r>
            <a:r>
              <a:rPr lang="ja-JP" altLang="en-US" sz="1600" dirty="0" smtClean="0">
                <a:solidFill>
                  <a:schemeClr val="tx1"/>
                </a:solidFill>
                <a:latin typeface="Franklin Gothic Book" pitchFamily="34" charset="0"/>
                <a:ea typeface="ＭＳ Ｐゴシック"/>
              </a:rPr>
              <a:t>”</a:t>
            </a:r>
            <a:r>
              <a:rPr lang="en-US" sz="1600" dirty="0" smtClean="0">
                <a:solidFill>
                  <a:schemeClr val="tx1"/>
                </a:solidFill>
                <a:latin typeface="Franklin Gothic Book" pitchFamily="34" charset="0"/>
                <a:ea typeface="ＭＳ Ｐゴシック"/>
              </a:rPr>
              <a:t> incentives available through PA application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05050"/>
            <a:ext cx="80772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6629400" y="3048000"/>
            <a:ext cx="762000" cy="1371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b="1" dirty="0" smtClean="0">
                <a:solidFill>
                  <a:srgbClr val="823F03"/>
                </a:solidFill>
                <a:latin typeface="Franklin Gothic Book" pitchFamily="34" charset="0"/>
                <a:ea typeface="ＭＳ Ｐゴシック"/>
              </a:rPr>
              <a:t>Upgrade to LEDs and Start Saving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8763000" cy="5181600"/>
          </a:xfrm>
        </p:spPr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 sz="2100" dirty="0" smtClean="0">
                <a:latin typeface="Franklin Gothic Book" pitchFamily="34" charset="0"/>
                <a:ea typeface="ＭＳ Ｐゴシック"/>
              </a:rPr>
              <a:t>Provide up to 80% energy and cost savings, last at least 10 times longer than traditional lamps, and generate less heat for greater customer comfort and lower A/C costs.</a:t>
            </a:r>
          </a:p>
          <a:p>
            <a:pPr marL="469900" indent="-469900">
              <a:lnSpc>
                <a:spcPct val="90000"/>
              </a:lnSpc>
            </a:pPr>
            <a:endParaRPr lang="en-US" sz="2100" dirty="0" smtClean="0">
              <a:latin typeface="Franklin Gothic Book" pitchFamily="34" charset="0"/>
              <a:ea typeface="ＭＳ Ｐゴシック"/>
            </a:endParaRPr>
          </a:p>
          <a:p>
            <a:pPr marL="469900" indent="-469900">
              <a:lnSpc>
                <a:spcPct val="90000"/>
              </a:lnSpc>
            </a:pPr>
            <a:r>
              <a:rPr lang="en-US" sz="2100" dirty="0" smtClean="0">
                <a:latin typeface="Franklin Gothic Book" pitchFamily="34" charset="0"/>
                <a:ea typeface="ＭＳ Ｐゴシック"/>
              </a:rPr>
              <a:t>All eligible LED replacement lamps are ENERGY STAR</a:t>
            </a:r>
            <a:r>
              <a:rPr lang="en-US" sz="2100" baseline="30000" dirty="0" smtClean="0">
                <a:latin typeface="Franklin Gothic Book" pitchFamily="34" charset="0"/>
                <a:ea typeface="ＭＳ Ｐゴシック"/>
              </a:rPr>
              <a:t>® </a:t>
            </a:r>
            <a:r>
              <a:rPr lang="en-US" sz="2100" dirty="0" smtClean="0">
                <a:latin typeface="Franklin Gothic Book" pitchFamily="34" charset="0"/>
                <a:ea typeface="ＭＳ Ｐゴシック"/>
              </a:rPr>
              <a:t>qualified, provide excellent CRI (Color Rendering Index) and have instant-on capability – many are also dimmable.</a:t>
            </a:r>
          </a:p>
          <a:p>
            <a:pPr marL="469900" indent="-469900">
              <a:lnSpc>
                <a:spcPct val="90000"/>
              </a:lnSpc>
            </a:pPr>
            <a:endParaRPr lang="en-US" sz="2100" dirty="0" smtClean="0">
              <a:latin typeface="Franklin Gothic Book" pitchFamily="34" charset="0"/>
              <a:ea typeface="ＭＳ Ｐゴシック"/>
            </a:endParaRPr>
          </a:p>
          <a:p>
            <a:pPr marL="469900" indent="-469900">
              <a:lnSpc>
                <a:spcPct val="90000"/>
              </a:lnSpc>
            </a:pPr>
            <a:r>
              <a:rPr lang="en-US" sz="2100" dirty="0" smtClean="0">
                <a:latin typeface="Franklin Gothic Book" pitchFamily="34" charset="0"/>
                <a:ea typeface="ＭＳ Ｐゴシック"/>
              </a:rPr>
              <a:t>LEDs do not contain mercury </a:t>
            </a:r>
          </a:p>
          <a:p>
            <a:pPr marL="469900" indent="-469900">
              <a:lnSpc>
                <a:spcPct val="90000"/>
              </a:lnSpc>
            </a:pPr>
            <a:endParaRPr lang="en-US" sz="2100" dirty="0" smtClean="0">
              <a:latin typeface="Franklin Gothic Book" pitchFamily="34" charset="0"/>
              <a:ea typeface="ＭＳ Ｐゴシック"/>
            </a:endParaRPr>
          </a:p>
          <a:p>
            <a:pPr marL="469900" indent="-469900">
              <a:lnSpc>
                <a:spcPct val="90000"/>
              </a:lnSpc>
            </a:pPr>
            <a:r>
              <a:rPr lang="en-US" sz="2100" dirty="0" smtClean="0">
                <a:latin typeface="Franklin Gothic Book" pitchFamily="34" charset="0"/>
                <a:ea typeface="ＭＳ Ｐゴシック"/>
              </a:rPr>
              <a:t>Typical applications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sz="1800" dirty="0" smtClean="0">
                <a:latin typeface="Franklin Gothic Book" pitchFamily="34" charset="0"/>
                <a:ea typeface="Arial" pitchFamily="34" charset="0"/>
              </a:rPr>
              <a:t>Retail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sz="1800" dirty="0" smtClean="0">
                <a:latin typeface="Franklin Gothic Book" pitchFamily="34" charset="0"/>
                <a:ea typeface="Arial" pitchFamily="34" charset="0"/>
              </a:rPr>
              <a:t>Restaurants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sz="1800" dirty="0" smtClean="0">
                <a:latin typeface="Franklin Gothic Book" pitchFamily="34" charset="0"/>
                <a:ea typeface="Arial" pitchFamily="34" charset="0"/>
              </a:rPr>
              <a:t>Hotels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sz="1800" dirty="0" smtClean="0">
                <a:latin typeface="Franklin Gothic Book" pitchFamily="34" charset="0"/>
                <a:ea typeface="Arial" pitchFamily="34" charset="0"/>
              </a:rPr>
              <a:t>Museums and Galleries</a:t>
            </a: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84687"/>
            <a:ext cx="199700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b="1" dirty="0" smtClean="0">
                <a:solidFill>
                  <a:srgbClr val="823F03"/>
                </a:solidFill>
                <a:latin typeface="Franklin Gothic Book" pitchFamily="34" charset="0"/>
                <a:ea typeface="ＭＳ Ｐゴシック"/>
              </a:rPr>
              <a:t>New LED lamps included in the Program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1676400"/>
            <a:ext cx="8686800" cy="495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dirty="0" smtClean="0">
                <a:latin typeface="Franklin Gothic Book" pitchFamily="34" charset="0"/>
                <a:ea typeface="ＭＳ Ｐゴシック"/>
              </a:rPr>
              <a:t>Current Incentives</a:t>
            </a:r>
          </a:p>
          <a:p>
            <a:pPr eaLnBrk="1" hangingPunct="1"/>
            <a:endParaRPr lang="en-US" sz="2400" b="1" u="sng" dirty="0" smtClean="0">
              <a:ea typeface="ＭＳ Ｐゴシック"/>
            </a:endParaRP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304800" y="5391150"/>
            <a:ext cx="82296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dirty="0">
                <a:latin typeface="Franklin Gothic Book" pitchFamily="34" charset="0"/>
              </a:rPr>
              <a:t>Notes: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1600" dirty="0">
                <a:latin typeface="Franklin Gothic Book" pitchFamily="34" charset="0"/>
              </a:rPr>
              <a:t>All Products must be listed in the ENERGY </a:t>
            </a:r>
            <a:r>
              <a:rPr lang="en-US" sz="1600" dirty="0" smtClean="0">
                <a:latin typeface="Franklin Gothic Book" pitchFamily="34" charset="0"/>
              </a:rPr>
              <a:t>STAR</a:t>
            </a:r>
            <a:r>
              <a:rPr lang="en-US" sz="1600" b="1" baseline="30000" dirty="0" smtClean="0"/>
              <a:t> ®</a:t>
            </a:r>
            <a:r>
              <a:rPr lang="en-US" sz="1600" dirty="0" smtClean="0">
                <a:latin typeface="Franklin Gothic Book" pitchFamily="34" charset="0"/>
              </a:rPr>
              <a:t> </a:t>
            </a:r>
            <a:r>
              <a:rPr lang="en-US" sz="1600" dirty="0">
                <a:latin typeface="Franklin Gothic Book" pitchFamily="34" charset="0"/>
              </a:rPr>
              <a:t>list to be eligible for incentives </a:t>
            </a:r>
          </a:p>
        </p:txBody>
      </p:sp>
      <p:sp>
        <p:nvSpPr>
          <p:cNvPr id="57349" name="Rectangle 134"/>
          <p:cNvSpPr>
            <a:spLocks noChangeArrowheads="1"/>
          </p:cNvSpPr>
          <p:nvPr/>
        </p:nvSpPr>
        <p:spPr bwMode="auto">
          <a:xfrm>
            <a:off x="0" y="437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dirty="0"/>
          </a:p>
        </p:txBody>
      </p:sp>
      <p:pic>
        <p:nvPicPr>
          <p:cNvPr id="57350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30475"/>
            <a:ext cx="7772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33"/>
          <p:cNvSpPr>
            <a:spLocks noChangeArrowheads="1"/>
          </p:cNvSpPr>
          <p:nvPr/>
        </p:nvSpPr>
        <p:spPr bwMode="auto">
          <a:xfrm>
            <a:off x="304800" y="4419600"/>
            <a:ext cx="7924800" cy="609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1752600"/>
          </a:xfrm>
        </p:spPr>
        <p:txBody>
          <a:bodyPr anchor="ctr"/>
          <a:lstStyle/>
          <a:p>
            <a:r>
              <a:rPr lang="en-US" dirty="0" smtClean="0">
                <a:latin typeface="Arial" charset="0"/>
                <a:cs typeface="Arial" charset="0"/>
              </a:rPr>
              <a:t>2013 Program Highlights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Meredith Miller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b="1" dirty="0" smtClean="0">
                <a:solidFill>
                  <a:srgbClr val="823F03"/>
                </a:solidFill>
                <a:latin typeface="Franklin Gothic Book" pitchFamily="34" charset="0"/>
                <a:ea typeface="ＭＳ Ｐゴシック"/>
              </a:rPr>
              <a:t>Program Requirements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marL="557213" indent="-557213" eaLnBrk="1" hangingPunct="1"/>
            <a:r>
              <a:rPr lang="en-US" b="1" dirty="0" smtClean="0">
                <a:latin typeface="Franklin Gothic Book" pitchFamily="34" charset="0"/>
                <a:ea typeface="ＭＳ Ｐゴシック"/>
              </a:rPr>
              <a:t>Purchaser contact information</a:t>
            </a:r>
            <a:r>
              <a:rPr lang="en-US" dirty="0" smtClean="0">
                <a:latin typeface="Franklin Gothic Book" pitchFamily="34" charset="0"/>
                <a:ea typeface="ＭＳ Ｐゴシック"/>
              </a:rPr>
              <a:t> (customer or contractor)</a:t>
            </a:r>
          </a:p>
          <a:p>
            <a:pPr marL="557213" indent="-557213" eaLnBrk="1" hangingPunct="1"/>
            <a:r>
              <a:rPr lang="en-US" b="1" dirty="0" smtClean="0">
                <a:latin typeface="Franklin Gothic Book" pitchFamily="34" charset="0"/>
                <a:ea typeface="ＭＳ Ｐゴシック"/>
              </a:rPr>
              <a:t>End-user installation address</a:t>
            </a:r>
            <a:r>
              <a:rPr lang="en-US" dirty="0" smtClean="0">
                <a:latin typeface="Franklin Gothic Book" pitchFamily="34" charset="0"/>
                <a:ea typeface="ＭＳ Ｐゴシック"/>
              </a:rPr>
              <a:t> (if different from the purchaser address) </a:t>
            </a:r>
          </a:p>
          <a:p>
            <a:pPr marL="557213" indent="-557213" eaLnBrk="1" hangingPunct="1"/>
            <a:r>
              <a:rPr lang="en-US" dirty="0" smtClean="0">
                <a:latin typeface="Franklin Gothic Book" pitchFamily="34" charset="0"/>
                <a:ea typeface="ＭＳ Ｐゴシック"/>
              </a:rPr>
              <a:t>Building/site name or number</a:t>
            </a:r>
          </a:p>
          <a:p>
            <a:pPr marL="557213" indent="-557213" eaLnBrk="1" hangingPunct="1"/>
            <a:r>
              <a:rPr lang="en-US" b="1" dirty="0" smtClean="0">
                <a:latin typeface="Franklin Gothic Book" pitchFamily="34" charset="0"/>
                <a:ea typeface="ＭＳ Ｐゴシック"/>
              </a:rPr>
              <a:t>Minimum customer contribution of $5 per LED and $1 per T8 or T5 lamp</a:t>
            </a:r>
          </a:p>
          <a:p>
            <a:pPr marL="557213" indent="-557213" eaLnBrk="1" hangingPunct="1">
              <a:buNone/>
            </a:pPr>
            <a:endParaRPr lang="en-US" dirty="0" smtClean="0">
              <a:latin typeface="Franklin Gothic Book" pitchFamily="34" charset="0"/>
              <a:ea typeface="ＭＳ Ｐゴシック"/>
            </a:endParaRPr>
          </a:p>
          <a:p>
            <a:pPr marL="557213" indent="-557213" eaLnBrk="1" hangingPunct="1">
              <a:buFont typeface="Wingdings 2" pitchFamily="18" charset="2"/>
              <a:buChar char="P"/>
            </a:pPr>
            <a:r>
              <a:rPr lang="en-US" u="sng" dirty="0" smtClean="0">
                <a:latin typeface="Franklin Gothic Book" pitchFamily="34" charset="0"/>
                <a:ea typeface="ＭＳ Ｐゴシック"/>
              </a:rPr>
              <a:t>All sales subject to site verifications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b="1" dirty="0" smtClean="0">
                <a:solidFill>
                  <a:srgbClr val="823F03"/>
                </a:solidFill>
                <a:latin typeface="Franklin Gothic Book" pitchFamily="34" charset="0"/>
                <a:ea typeface="ＭＳ Ｐゴシック"/>
              </a:rPr>
              <a:t>2013 Goal: Continue to Build the Program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752600"/>
            <a:ext cx="8686800" cy="4724400"/>
          </a:xfrm>
        </p:spPr>
        <p:txBody>
          <a:bodyPr/>
          <a:lstStyle/>
          <a:p>
            <a:r>
              <a:rPr lang="en-US" dirty="0">
                <a:latin typeface="Franklin Gothic Book" pitchFamily="34" charset="0"/>
                <a:ea typeface="ＭＳ Ｐゴシック" pitchFamily="34" charset="-128"/>
                <a:cs typeface="Arial" charset="0"/>
              </a:rPr>
              <a:t>New Upstream Portfolio Manager position</a:t>
            </a:r>
          </a:p>
          <a:p>
            <a:pPr lvl="1"/>
            <a:r>
              <a:rPr lang="en-US" dirty="0">
                <a:latin typeface="Franklin Gothic Book" pitchFamily="34" charset="0"/>
                <a:cs typeface="Arial" charset="0"/>
              </a:rPr>
              <a:t>Represent all Mass Save PAs</a:t>
            </a:r>
          </a:p>
          <a:p>
            <a:r>
              <a:rPr lang="en-US" dirty="0">
                <a:latin typeface="Franklin Gothic Book" pitchFamily="34" charset="0"/>
                <a:ea typeface="ＭＳ Ｐゴシック" pitchFamily="34" charset="-128"/>
                <a:cs typeface="Arial" charset="0"/>
              </a:rPr>
              <a:t>Enhance local program support from </a:t>
            </a:r>
            <a:r>
              <a:rPr lang="en-US" dirty="0" err="1">
                <a:latin typeface="Franklin Gothic Book" pitchFamily="34" charset="0"/>
                <a:ea typeface="ＭＳ Ｐゴシック" pitchFamily="34" charset="-128"/>
                <a:cs typeface="Arial" charset="0"/>
              </a:rPr>
              <a:t>Ecova</a:t>
            </a:r>
            <a:endParaRPr lang="en-US" dirty="0">
              <a:latin typeface="Franklin Gothic Book" pitchFamily="34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dirty="0">
                <a:latin typeface="Franklin Gothic Book" pitchFamily="34" charset="0"/>
                <a:cs typeface="Arial" charset="0"/>
              </a:rPr>
              <a:t>Jackson Hale, Massachusetts based new Program Manager</a:t>
            </a:r>
          </a:p>
          <a:p>
            <a:r>
              <a:rPr lang="en-US" dirty="0">
                <a:latin typeface="Franklin Gothic Book" pitchFamily="34" charset="0"/>
                <a:ea typeface="ＭＳ Ｐゴシック" pitchFamily="34" charset="-128"/>
                <a:cs typeface="Arial" charset="0"/>
              </a:rPr>
              <a:t>Select Mass Save </a:t>
            </a:r>
            <a:r>
              <a:rPr lang="en-US" i="1" dirty="0">
                <a:latin typeface="Franklin Gothic Book" pitchFamily="34" charset="0"/>
                <a:ea typeface="ＭＳ Ｐゴシック" pitchFamily="34" charset="-128"/>
                <a:cs typeface="Arial" charset="0"/>
              </a:rPr>
              <a:t>Preferred Distributors</a:t>
            </a:r>
            <a:r>
              <a:rPr lang="en-US" dirty="0">
                <a:latin typeface="Franklin Gothic Book" pitchFamily="34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lvl="1"/>
            <a:r>
              <a:rPr lang="en-US" dirty="0">
                <a:latin typeface="Franklin Gothic Book" pitchFamily="34" charset="0"/>
                <a:cs typeface="Arial" charset="0"/>
              </a:rPr>
              <a:t>Top performing T8/T5 distributors</a:t>
            </a:r>
          </a:p>
          <a:p>
            <a:r>
              <a:rPr lang="en-US" dirty="0">
                <a:latin typeface="Franklin Gothic Book" pitchFamily="34" charset="0"/>
                <a:ea typeface="ＭＳ Ｐゴシック" pitchFamily="34" charset="-128"/>
                <a:cs typeface="Arial" charset="0"/>
              </a:rPr>
              <a:t>New product additions</a:t>
            </a:r>
          </a:p>
          <a:p>
            <a:r>
              <a:rPr lang="en-US" dirty="0">
                <a:latin typeface="Franklin Gothic Book" pitchFamily="34" charset="0"/>
                <a:ea typeface="ＭＳ Ｐゴシック" pitchFamily="34" charset="-128"/>
                <a:cs typeface="Arial" charset="0"/>
              </a:rPr>
              <a:t>Increase QA/QC enforcement</a:t>
            </a:r>
          </a:p>
          <a:p>
            <a:pPr lvl="1"/>
            <a:r>
              <a:rPr lang="en-US" dirty="0">
                <a:latin typeface="Franklin Gothic Book" pitchFamily="34" charset="0"/>
                <a:cs typeface="Arial" charset="0"/>
              </a:rPr>
              <a:t>Review distributor sales data, conduct site inspections</a:t>
            </a:r>
          </a:p>
          <a:p>
            <a:pPr lvl="1"/>
            <a:endParaRPr lang="en-US" dirty="0">
              <a:latin typeface="Franklin Gothic Book" pitchFamily="34" charset="0"/>
              <a:cs typeface="Arial" charset="0"/>
            </a:endParaRPr>
          </a:p>
          <a:p>
            <a:pPr marL="557213" indent="-557213" eaLnBrk="1" hangingPunct="1"/>
            <a:endParaRPr lang="en-US" u="sng" dirty="0" smtClean="0">
              <a:latin typeface="Franklin Gothic Book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72266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ctrTitle" idx="4294967295"/>
          </p:nvPr>
        </p:nvSpPr>
        <p:spPr>
          <a:xfrm>
            <a:off x="228600" y="2130425"/>
            <a:ext cx="8686800" cy="1527175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Franklin Gothic Book" pitchFamily="34" charset="0"/>
                <a:ea typeface="ＭＳ Ｐゴシック"/>
              </a:rPr>
              <a:t>Mass Save</a:t>
            </a:r>
            <a:r>
              <a:rPr lang="en-US" sz="2800" b="1" baseline="30000" dirty="0" smtClean="0"/>
              <a:t>®</a:t>
            </a:r>
            <a:r>
              <a:rPr lang="en-US" sz="2800" b="1" dirty="0" smtClean="0">
                <a:latin typeface="Franklin Gothic Book" pitchFamily="34" charset="0"/>
                <a:ea typeface="ＭＳ Ｐゴシック"/>
              </a:rPr>
              <a:t> Bright Opportunities (Upstream Lighting)</a:t>
            </a:r>
            <a:br>
              <a:rPr lang="en-US" sz="2800" b="1" dirty="0" smtClean="0">
                <a:latin typeface="Franklin Gothic Book" pitchFamily="34" charset="0"/>
                <a:ea typeface="ＭＳ Ｐゴシック"/>
              </a:rPr>
            </a:br>
            <a:r>
              <a:rPr lang="en-US" sz="2800" b="1" dirty="0" smtClean="0">
                <a:latin typeface="Franklin Gothic Book" pitchFamily="34" charset="0"/>
                <a:ea typeface="ＭＳ Ｐゴシック"/>
              </a:rPr>
              <a:t/>
            </a:r>
            <a:br>
              <a:rPr lang="en-US" sz="2800" b="1" dirty="0" smtClean="0">
                <a:latin typeface="Franklin Gothic Book" pitchFamily="34" charset="0"/>
                <a:ea typeface="ＭＳ Ｐゴシック"/>
              </a:rPr>
            </a:br>
            <a:r>
              <a:rPr lang="en-US" sz="2800" b="1" dirty="0" smtClean="0">
                <a:latin typeface="Franklin Gothic Book" pitchFamily="34" charset="0"/>
                <a:ea typeface="ＭＳ Ｐゴシック"/>
              </a:rPr>
              <a:t> </a:t>
            </a:r>
            <a:r>
              <a:rPr lang="en-US" sz="2800" dirty="0" smtClean="0">
                <a:latin typeface="Franklin Gothic Book" pitchFamily="34" charset="0"/>
                <a:ea typeface="ＭＳ Ｐゴシック"/>
                <a:hlinkClick r:id="rId2"/>
              </a:rPr>
              <a:t>www.masssave.com/upstream_lighting</a:t>
            </a:r>
            <a:r>
              <a:rPr lang="en-US" sz="2800" dirty="0" smtClean="0">
                <a:ea typeface="ＭＳ Ｐゴシック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2057400"/>
          </a:xfrm>
        </p:spPr>
        <p:txBody>
          <a:bodyPr anchor="ctr"/>
          <a:lstStyle/>
          <a:p>
            <a:r>
              <a:rPr lang="en-US" dirty="0" smtClean="0">
                <a:latin typeface="Arial" charset="0"/>
                <a:cs typeface="Arial" charset="0"/>
              </a:rPr>
              <a:t>Lighting Systems &amp; Controls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>Vicki </a:t>
            </a:r>
            <a:r>
              <a:rPr lang="en-US" sz="2800" dirty="0" err="1" smtClean="0">
                <a:latin typeface="Arial" charset="0"/>
                <a:cs typeface="Arial" charset="0"/>
              </a:rPr>
              <a:t>Marchant</a:t>
            </a:r>
            <a:r>
              <a:rPr lang="en-US" sz="2800" dirty="0" smtClean="0">
                <a:latin typeface="Arial" charset="0"/>
                <a:cs typeface="Arial" charset="0"/>
              </a:rPr>
              <a:t> and Nicole Price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bigstockphoto_Zakim_Bridge_735559"/>
          <p:cNvPicPr>
            <a:picLocks noChangeAspect="1" noChangeArrowheads="1"/>
          </p:cNvPicPr>
          <p:nvPr/>
        </p:nvPicPr>
        <p:blipFill>
          <a:blip r:embed="rId2" cstate="print"/>
          <a:srcRect b="6520"/>
          <a:stretch>
            <a:fillRect/>
          </a:stretch>
        </p:blipFill>
        <p:spPr bwMode="auto">
          <a:xfrm>
            <a:off x="228600" y="1371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371600"/>
            <a:ext cx="3733800" cy="1524000"/>
          </a:xfrm>
          <a:solidFill>
            <a:schemeClr val="bg1">
              <a:alpha val="94116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New Construction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Retrofit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Performance Lighting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Agenda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8601075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228600" y="4953000"/>
            <a:ext cx="21463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dirty="0">
                <a:latin typeface="Arial Narrow" pitchFamily="34" charset="0"/>
              </a:rPr>
              <a:t>Source: DOE </a:t>
            </a:r>
            <a:r>
              <a:rPr lang="en-US" sz="1600" i="1" dirty="0">
                <a:latin typeface="Arial Narrow" pitchFamily="34" charset="0"/>
              </a:rPr>
              <a:t>EIA</a:t>
            </a:r>
          </a:p>
        </p:txBody>
      </p:sp>
      <p:sp>
        <p:nvSpPr>
          <p:cNvPr id="499717" name="Rectangle 5"/>
          <p:cNvSpPr>
            <a:spLocks noChangeArrowheads="1"/>
          </p:cNvSpPr>
          <p:nvPr/>
        </p:nvSpPr>
        <p:spPr bwMode="auto">
          <a:xfrm>
            <a:off x="228600" y="1371600"/>
            <a:ext cx="5572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Energy Usage in</a:t>
            </a:r>
            <a:b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Non-Residential Buildings</a:t>
            </a:r>
          </a:p>
        </p:txBody>
      </p:sp>
      <p:sp>
        <p:nvSpPr>
          <p:cNvPr id="499718" name="Rectangle 6"/>
          <p:cNvSpPr>
            <a:spLocks noChangeArrowheads="1"/>
          </p:cNvSpPr>
          <p:nvPr/>
        </p:nvSpPr>
        <p:spPr bwMode="auto">
          <a:xfrm>
            <a:off x="228600" y="5562600"/>
            <a:ext cx="877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Lighting is the biggest end-use in non-residential buildings</a:t>
            </a:r>
            <a:endParaRPr lang="en-US" sz="1400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 rot="-1724801">
            <a:off x="1273175" y="2192338"/>
            <a:ext cx="4337050" cy="2557462"/>
          </a:xfrm>
          <a:prstGeom prst="rect">
            <a:avLst/>
          </a:prstGeom>
          <a:solidFill>
            <a:schemeClr val="bg1"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latin typeface="Stencil" pitchFamily="82" charset="0"/>
              </a:rPr>
              <a:t>40% Applications</a:t>
            </a:r>
          </a:p>
          <a:p>
            <a:pPr algn="ctr">
              <a:spcBef>
                <a:spcPct val="50000"/>
              </a:spcBef>
            </a:pPr>
            <a:r>
              <a:rPr lang="en-US" sz="4600" dirty="0">
                <a:latin typeface="Stencil" pitchFamily="82" charset="0"/>
              </a:rPr>
              <a:t>Lighting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Why Lighting?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28600" y="1676400"/>
            <a:ext cx="6400800" cy="4953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800" b="1" dirty="0" smtClean="0">
                <a:ea typeface="ＭＳ Ｐゴシック"/>
              </a:rPr>
              <a:t>CHANGES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400" b="1" dirty="0" smtClean="0">
                <a:ea typeface="ＭＳ Ｐゴシック"/>
              </a:rPr>
              <a:t>Retrofit &amp; New Construction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z="3300" b="1" dirty="0" smtClean="0">
              <a:ea typeface="ＭＳ Ｐゴシック"/>
            </a:endParaRPr>
          </a:p>
          <a:p>
            <a:pPr eaLnBrk="1" hangingPunct="1"/>
            <a:r>
              <a:rPr lang="en-US" sz="2200" dirty="0" smtClean="0">
                <a:ea typeface="ＭＳ Ｐゴシック"/>
              </a:rPr>
              <a:t>Added new LED categories</a:t>
            </a:r>
          </a:p>
          <a:p>
            <a:pPr eaLnBrk="1" hangingPunct="1"/>
            <a:r>
              <a:rPr lang="en-US" sz="2200" dirty="0" smtClean="0">
                <a:ea typeface="ＭＳ Ｐゴシック"/>
              </a:rPr>
              <a:t>Adjusted incentives</a:t>
            </a:r>
          </a:p>
          <a:p>
            <a:pPr eaLnBrk="1" hangingPunct="1"/>
            <a:r>
              <a:rPr lang="en-US" sz="2200" dirty="0" smtClean="0">
                <a:ea typeface="ＭＳ Ｐゴシック"/>
              </a:rPr>
              <a:t>Consolidated control categories</a:t>
            </a:r>
          </a:p>
          <a:p>
            <a:pPr eaLnBrk="1" hangingPunct="1"/>
            <a:r>
              <a:rPr lang="en-US" sz="2200" dirty="0" smtClean="0">
                <a:ea typeface="ＭＳ Ｐゴシック"/>
              </a:rPr>
              <a:t>Streamlined application forms / tables</a:t>
            </a:r>
          </a:p>
        </p:txBody>
      </p:sp>
      <p:pic>
        <p:nvPicPr>
          <p:cNvPr id="66564" name="Picture 6" descr="Stimmungsbild_17"/>
          <p:cNvPicPr>
            <a:picLocks noChangeAspect="1" noChangeArrowheads="1"/>
          </p:cNvPicPr>
          <p:nvPr/>
        </p:nvPicPr>
        <p:blipFill>
          <a:blip r:embed="rId2" cstate="print"/>
          <a:srcRect l="70253" r="4431"/>
          <a:stretch>
            <a:fillRect/>
          </a:stretch>
        </p:blipFill>
        <p:spPr bwMode="auto">
          <a:xfrm>
            <a:off x="7162800" y="1676400"/>
            <a:ext cx="1801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Lighting &amp; Lighting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Cooper%20Lighting%20Introduces%20the%20Lumark%20Crosstour%20LED%20Wall%20Pack%20Se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5" y="28098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5943600" y="1752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56/57</a:t>
            </a:r>
          </a:p>
        </p:txBody>
      </p:sp>
      <p:pic>
        <p:nvPicPr>
          <p:cNvPr id="67589" name="Picture 7" descr="Satellite?blobcol=urldata&amp;blobkey=id&amp;blobtable=MungoBlobs&amp;blobwhere=1299007338253&amp;ssbinary=true"/>
          <p:cNvPicPr>
            <a:picLocks noChangeAspect="1" noChangeArrowheads="1"/>
          </p:cNvPicPr>
          <p:nvPr/>
        </p:nvPicPr>
        <p:blipFill>
          <a:blip r:embed="rId3" cstate="print"/>
          <a:srcRect l="17021" r="8511"/>
          <a:stretch>
            <a:fillRect/>
          </a:stretch>
        </p:blipFill>
        <p:spPr bwMode="auto">
          <a:xfrm>
            <a:off x="304800" y="1752600"/>
            <a:ext cx="53340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9" descr="t5-ho-high-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72000"/>
            <a:ext cx="30670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6324600" y="26670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Min and Max</a:t>
            </a:r>
          </a:p>
          <a:p>
            <a:pPr>
              <a:spcBef>
                <a:spcPct val="50000"/>
              </a:spcBef>
            </a:pPr>
            <a:r>
              <a:rPr lang="en-US" dirty="0"/>
              <a:t>207W  -  195W</a:t>
            </a:r>
          </a:p>
          <a:p>
            <a:pPr>
              <a:spcBef>
                <a:spcPct val="50000"/>
              </a:spcBef>
            </a:pPr>
            <a:r>
              <a:rPr lang="en-US" dirty="0"/>
              <a:t>104W  -   96W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New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1" descr="SML_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95800"/>
            <a:ext cx="285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32"/>
          <p:cNvSpPr txBox="1">
            <a:spLocks noChangeArrowheads="1"/>
          </p:cNvSpPr>
          <p:nvPr/>
        </p:nvSpPr>
        <p:spPr bwMode="auto">
          <a:xfrm>
            <a:off x="5943600" y="1752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85</a:t>
            </a:r>
          </a:p>
        </p:txBody>
      </p:sp>
      <p:pic>
        <p:nvPicPr>
          <p:cNvPr id="68613" name="Picture 37" descr="Creefig10814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5467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38"/>
          <p:cNvSpPr txBox="1">
            <a:spLocks noChangeArrowheads="1"/>
          </p:cNvSpPr>
          <p:nvPr/>
        </p:nvSpPr>
        <p:spPr bwMode="auto">
          <a:xfrm>
            <a:off x="5715000" y="2819400"/>
            <a:ext cx="2895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dirty="0"/>
              <a:t>$50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New Construction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5943600" y="1752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86</a:t>
            </a:r>
          </a:p>
        </p:txBody>
      </p:sp>
      <p:pic>
        <p:nvPicPr>
          <p:cNvPr id="69636" name="Picture 8" descr="LED Technologies with Albeo and GE Ligh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2857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10" descr="Warehouse LED Ligh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69582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11"/>
          <p:cNvSpPr txBox="1">
            <a:spLocks noChangeArrowheads="1"/>
          </p:cNvSpPr>
          <p:nvPr/>
        </p:nvSpPr>
        <p:spPr bwMode="auto">
          <a:xfrm>
            <a:off x="5715000" y="2819400"/>
            <a:ext cx="2895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dirty="0"/>
              <a:t>$100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New Construction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2057400"/>
          </a:xfrm>
        </p:spPr>
        <p:txBody>
          <a:bodyPr anchor="ctr"/>
          <a:lstStyle/>
          <a:p>
            <a:r>
              <a:rPr lang="en-US" smtClean="0">
                <a:latin typeface="Arial" charset="0"/>
                <a:cs typeface="Arial" charset="0"/>
              </a:rPr>
              <a:t>Custom Projects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2800" b="1" smtClean="0">
                <a:latin typeface="Arial" charset="0"/>
                <a:cs typeface="Arial" charset="0"/>
              </a:rPr>
              <a:t>Nicole Price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943600" y="1752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87</a:t>
            </a:r>
          </a:p>
        </p:txBody>
      </p:sp>
      <p:pic>
        <p:nvPicPr>
          <p:cNvPr id="70660" name="Picture 7" descr="20001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962400"/>
            <a:ext cx="28194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9" descr="181-7082cs_lrg_Alicante1_465x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52578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10"/>
          <p:cNvSpPr txBox="1">
            <a:spLocks noChangeArrowheads="1"/>
          </p:cNvSpPr>
          <p:nvPr/>
        </p:nvSpPr>
        <p:spPr bwMode="auto">
          <a:xfrm>
            <a:off x="5715000" y="2819400"/>
            <a:ext cx="2895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dirty="0"/>
              <a:t>$150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New Construction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943600" y="1752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88</a:t>
            </a:r>
          </a:p>
        </p:txBody>
      </p:sp>
      <p:pic>
        <p:nvPicPr>
          <p:cNvPr id="71684" name="Picture 7" descr="RLC_LED_V1_6802_OSI_White%209e50c541-cf62-48be-b6f0-33e0b7c3b6c9"/>
          <p:cNvPicPr>
            <a:picLocks noChangeAspect="1" noChangeArrowheads="1"/>
          </p:cNvPicPr>
          <p:nvPr/>
        </p:nvPicPr>
        <p:blipFill>
          <a:blip r:embed="rId2" cstate="print"/>
          <a:srcRect l="6061" t="10606" r="6061" b="24243"/>
          <a:stretch>
            <a:fillRect/>
          </a:stretch>
        </p:blipFill>
        <p:spPr bwMode="auto">
          <a:xfrm>
            <a:off x="5257800" y="3886200"/>
            <a:ext cx="34290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9" descr="CREE-CR24-Room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48006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 Box 10"/>
          <p:cNvSpPr txBox="1">
            <a:spLocks noChangeArrowheads="1"/>
          </p:cNvSpPr>
          <p:nvPr/>
        </p:nvSpPr>
        <p:spPr bwMode="auto">
          <a:xfrm>
            <a:off x="5715000" y="2819400"/>
            <a:ext cx="2895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dirty="0"/>
              <a:t>$50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New Construction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943600" y="1752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62</a:t>
            </a:r>
          </a:p>
        </p:txBody>
      </p:sp>
      <p:pic>
        <p:nvPicPr>
          <p:cNvPr id="72708" name="Picture 7" descr="photosensors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6005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9" descr="EcoSystem_Occupant_Ceil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343400"/>
            <a:ext cx="2390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10"/>
          <p:cNvSpPr txBox="1">
            <a:spLocks noChangeArrowheads="1"/>
          </p:cNvSpPr>
          <p:nvPr/>
        </p:nvSpPr>
        <p:spPr bwMode="auto">
          <a:xfrm>
            <a:off x="5715000" y="2667000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Consolidated 62 + 63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$25  -  $15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53W – 40W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New Construction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943600" y="1752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64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5715000" y="2667000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Consolidated 62 + 63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$25  -  $15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53W – 40W</a:t>
            </a:r>
          </a:p>
        </p:txBody>
      </p:sp>
      <p:pic>
        <p:nvPicPr>
          <p:cNvPr id="73733" name="Picture 8" descr="OS306U-W_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958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12" descr="Fig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51816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New Construction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943600" y="1752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65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715000" y="2667000"/>
            <a:ext cx="289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Another option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       $50</a:t>
            </a:r>
          </a:p>
        </p:txBody>
      </p:sp>
      <p:pic>
        <p:nvPicPr>
          <p:cNvPr id="74757" name="Picture 8" descr="plc-multi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038600"/>
            <a:ext cx="2589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gallery-site-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New Construction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943600" y="1752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65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715000" y="2667000"/>
            <a:ext cx="289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Fluorescent &amp; LED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100W  - 95W</a:t>
            </a:r>
          </a:p>
        </p:txBody>
      </p:sp>
      <p:pic>
        <p:nvPicPr>
          <p:cNvPr id="75781" name="Picture 8" descr="MaxLiteT5%20Motion%20Sensor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6248400" y="3886200"/>
            <a:ext cx="21431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10" descr="HighBay6"/>
          <p:cNvPicPr>
            <a:picLocks noChangeAspect="1" noChangeArrowheads="1"/>
          </p:cNvPicPr>
          <p:nvPr/>
        </p:nvPicPr>
        <p:blipFill>
          <a:blip r:embed="rId3" cstate="print"/>
          <a:srcRect r="18910"/>
          <a:stretch>
            <a:fillRect/>
          </a:stretch>
        </p:blipFill>
        <p:spPr bwMode="auto">
          <a:xfrm>
            <a:off x="228600" y="1981200"/>
            <a:ext cx="5105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New Construction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10" descr="Parabolic-Grid-Troffer-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2438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12" descr="2x4-Indirect-Retrofit-Louver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14600"/>
            <a:ext cx="20161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14" descr="vaportight"/>
          <p:cNvPicPr>
            <a:picLocks noChangeAspect="1" noChangeArrowheads="1"/>
          </p:cNvPicPr>
          <p:nvPr/>
        </p:nvPicPr>
        <p:blipFill>
          <a:blip r:embed="rId4" cstate="print"/>
          <a:srcRect l="42857" t="14285" b="33334"/>
          <a:stretch>
            <a:fillRect/>
          </a:stretch>
        </p:blipFill>
        <p:spPr bwMode="auto">
          <a:xfrm>
            <a:off x="533400" y="3657600"/>
            <a:ext cx="14557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6" descr="220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1419" name="Group 43"/>
          <p:cNvGraphicFramePr>
            <a:graphicFrameLocks noGrp="1"/>
          </p:cNvGraphicFramePr>
          <p:nvPr/>
        </p:nvGraphicFramePr>
        <p:xfrm>
          <a:off x="4876800" y="1828800"/>
          <a:ext cx="3810000" cy="4572002"/>
        </p:xfrm>
        <a:graphic>
          <a:graphicData uri="http://schemas.openxmlformats.org/drawingml/2006/table">
            <a:tbl>
              <a:tblPr/>
              <a:tblGrid>
                <a:gridCol w="1327150"/>
                <a:gridCol w="2482850"/>
              </a:tblGrid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Code 32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$42 - $35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2x2  80%-75%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Code 34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$50 - $45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Code 43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$75 - $65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Code 22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$20 - $15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Code 23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Discontinued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Retrofit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61" name="Group 61"/>
          <p:cNvGraphicFramePr>
            <a:graphicFrameLocks noGrp="1"/>
          </p:cNvGraphicFramePr>
          <p:nvPr/>
        </p:nvGraphicFramePr>
        <p:xfrm>
          <a:off x="4343400" y="1676400"/>
          <a:ext cx="4191000" cy="4800601"/>
        </p:xfrm>
        <a:graphic>
          <a:graphicData uri="http://schemas.openxmlformats.org/drawingml/2006/table">
            <a:tbl>
              <a:tblPr/>
              <a:tblGrid>
                <a:gridCol w="2133600"/>
                <a:gridCol w="2057400"/>
              </a:tblGrid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Code 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$50 - $25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Code 71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Discontinued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Code 61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$85 - $60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Code 62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$30 - $25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Code 65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$70 - $50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Code 68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$40 - $25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7850" name="Picture 28" descr="2281249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14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1" name="Picture 32" descr="8106wh_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2" name="Picture 43" descr="image_pcs-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352800"/>
            <a:ext cx="990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3" name="Picture 45" descr="8069_dfb46bead73c267d6a6b9962105832bdb7949bd7_original_x_323_1329455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96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4" name="Picture 46" descr="MaxLiteT5%20Motion%20Sensor"/>
          <p:cNvPicPr>
            <a:picLocks noChangeAspect="1" noChangeArrowheads="1"/>
          </p:cNvPicPr>
          <p:nvPr/>
        </p:nvPicPr>
        <p:blipFill>
          <a:blip r:embed="rId6" cstate="print"/>
          <a:srcRect l="65636" t="22728" b="27272"/>
          <a:stretch>
            <a:fillRect/>
          </a:stretch>
        </p:blipFill>
        <p:spPr bwMode="auto">
          <a:xfrm>
            <a:off x="2971800" y="5588000"/>
            <a:ext cx="1066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5" name="Picture 59" descr="7_521_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876800"/>
            <a:ext cx="1066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Retrofit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943600" y="1752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87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715000" y="2667000"/>
            <a:ext cx="289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From $100 to $200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78853" name="Picture 6" descr="image_richdoc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51054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12" descr="4290_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81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Retrofit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876800" y="17526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83A &amp; 83B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257800" y="2667000"/>
            <a:ext cx="3276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$200 Complete and 24/7 </a:t>
            </a:r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/>
              <a:t>$100 Retrofit Kit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and Dusk to Dawn</a:t>
            </a:r>
          </a:p>
        </p:txBody>
      </p:sp>
      <p:pic>
        <p:nvPicPr>
          <p:cNvPr id="79877" name="Picture 12" descr="m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648200"/>
            <a:ext cx="330041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14" descr="1399789280_bda5162fb1"/>
          <p:cNvPicPr>
            <a:picLocks noChangeAspect="1" noChangeArrowheads="1"/>
          </p:cNvPicPr>
          <p:nvPr/>
        </p:nvPicPr>
        <p:blipFill>
          <a:blip r:embed="rId3" cstate="print"/>
          <a:srcRect l="17599"/>
          <a:stretch>
            <a:fillRect/>
          </a:stretch>
        </p:blipFill>
        <p:spPr bwMode="auto">
          <a:xfrm>
            <a:off x="318308" y="2743200"/>
            <a:ext cx="4253691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Retrofit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Custom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831080"/>
          </a:xfrm>
        </p:spPr>
        <p:txBody>
          <a:bodyPr>
            <a:normAutofit/>
          </a:bodyPr>
          <a:lstStyle/>
          <a:p>
            <a:r>
              <a:rPr lang="en-US" dirty="0" smtClean="0"/>
              <a:t>Retrofit – Potential for </a:t>
            </a:r>
            <a:r>
              <a:rPr lang="en-US" u="sng" dirty="0" smtClean="0"/>
              <a:t>up to</a:t>
            </a:r>
            <a:r>
              <a:rPr lang="en-US" dirty="0" smtClean="0"/>
              <a:t> 50% of the project cost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 Construction – Potential for </a:t>
            </a:r>
            <a:r>
              <a:rPr lang="en-US" u="sng" dirty="0" smtClean="0"/>
              <a:t>up to</a:t>
            </a:r>
            <a:r>
              <a:rPr lang="en-US" dirty="0" smtClean="0"/>
              <a:t> 75% of the incremental cost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Projects are evaluated with a screening model for cost effectiveness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Technical Assistance funds may be available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876800" y="17526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86A &amp; 86B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953000" y="2667000"/>
            <a:ext cx="3581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$150 Complete and 4,380 hrs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$100 Retrofit Kit</a:t>
            </a:r>
          </a:p>
        </p:txBody>
      </p:sp>
      <p:pic>
        <p:nvPicPr>
          <p:cNvPr id="80901" name="Picture 8" descr="lighting_retrofit_2011"/>
          <p:cNvPicPr>
            <a:picLocks noChangeAspect="1" noChangeArrowheads="1"/>
          </p:cNvPicPr>
          <p:nvPr/>
        </p:nvPicPr>
        <p:blipFill>
          <a:blip r:embed="rId2" cstate="print"/>
          <a:srcRect l="4477" r="10448"/>
          <a:stretch>
            <a:fillRect/>
          </a:stretch>
        </p:blipFill>
        <p:spPr bwMode="auto">
          <a:xfrm>
            <a:off x="228600" y="2362200"/>
            <a:ext cx="4343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9" descr="LED Technologies with Albeo and GE Ligh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95800"/>
            <a:ext cx="2857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Retrofit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876800" y="17526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Code 88A &amp; 88B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257800" y="2667000"/>
            <a:ext cx="327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$60 Complete Fixture  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$40 Retrofit Kit</a:t>
            </a:r>
          </a:p>
        </p:txBody>
      </p:sp>
      <p:pic>
        <p:nvPicPr>
          <p:cNvPr id="81925" name="Picture 8" descr="RTLEDRT_lowres-280x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0" descr="gallery-photo-15_610x406"/>
          <p:cNvPicPr>
            <a:picLocks noChangeAspect="1" noChangeArrowheads="1"/>
          </p:cNvPicPr>
          <p:nvPr/>
        </p:nvPicPr>
        <p:blipFill>
          <a:blip r:embed="rId3" cstate="print"/>
          <a:srcRect l="14426" r="9508"/>
          <a:stretch>
            <a:fillRect/>
          </a:stretch>
        </p:blipFill>
        <p:spPr bwMode="auto">
          <a:xfrm>
            <a:off x="228600" y="2362200"/>
            <a:ext cx="4419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Retrofit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/>
              </a:rPr>
              <a:t>Performance Initiative – Dependent on</a:t>
            </a:r>
            <a:r>
              <a:rPr lang="en-US" altLang="ja-JP" sz="2800" dirty="0" smtClean="0">
                <a:ea typeface="ＭＳ Ｐゴシック"/>
              </a:rPr>
              <a:t> COMcheck</a:t>
            </a:r>
            <a:endParaRPr lang="en-US" sz="2800" dirty="0" smtClean="0">
              <a:ea typeface="ＭＳ Ｐゴシック"/>
            </a:endParaRPr>
          </a:p>
          <a:p>
            <a:pPr eaLnBrk="1" hangingPunct="1"/>
            <a:r>
              <a:rPr lang="en-US" sz="2800" dirty="0" smtClean="0">
                <a:ea typeface="ＭＳ Ｐゴシック"/>
              </a:rPr>
              <a:t>New Construction or Major Renovation</a:t>
            </a:r>
          </a:p>
          <a:p>
            <a:pPr eaLnBrk="1" hangingPunct="1"/>
            <a:endParaRPr lang="en-US" sz="2800" dirty="0" smtClean="0">
              <a:ea typeface="ＭＳ Ｐゴシック"/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 l="833" t="18900" r="34584" b="26555"/>
          <a:stretch>
            <a:fillRect/>
          </a:stretch>
        </p:blipFill>
        <p:spPr bwMode="auto">
          <a:xfrm>
            <a:off x="4235115" y="3657600"/>
            <a:ext cx="460007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comcheck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05200"/>
            <a:ext cx="96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51054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Watts Allowed Per sq. ft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Performance Lighting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1600200"/>
            <a:ext cx="86868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/>
              </a:rPr>
              <a:t>Tier 1: 15% Better than Code </a:t>
            </a:r>
          </a:p>
          <a:p>
            <a:pPr eaLnBrk="1" hangingPunct="1"/>
            <a:r>
              <a:rPr lang="en-US" sz="2800" dirty="0" smtClean="0">
                <a:ea typeface="ＭＳ Ｐゴシック"/>
              </a:rPr>
              <a:t>No fixture restriction</a:t>
            </a:r>
          </a:p>
          <a:p>
            <a:pPr eaLnBrk="1" hangingPunct="1"/>
            <a:endParaRPr lang="en-US" sz="2800" dirty="0" smtClean="0">
              <a:ea typeface="ＭＳ Ｐゴシック"/>
            </a:endParaRPr>
          </a:p>
        </p:txBody>
      </p:sp>
      <p:pic>
        <p:nvPicPr>
          <p:cNvPr id="83972" name="Picture 6" descr="comchec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44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9" descr="3-baby-l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52800"/>
            <a:ext cx="24003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 Box 10"/>
          <p:cNvSpPr txBox="1">
            <a:spLocks noChangeArrowheads="1"/>
          </p:cNvSpPr>
          <p:nvPr/>
        </p:nvSpPr>
        <p:spPr bwMode="auto">
          <a:xfrm>
            <a:off x="4114800" y="44196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+mj-lt"/>
              </a:rPr>
              <a:t>$ 0.40 per watt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Performance Lighting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/>
              </a:rPr>
              <a:t>Tier 2: 25% Better than Code </a:t>
            </a:r>
          </a:p>
          <a:p>
            <a:pPr eaLnBrk="1" hangingPunct="1"/>
            <a:r>
              <a:rPr lang="en-US" sz="2800" dirty="0" smtClean="0">
                <a:ea typeface="ＭＳ Ｐゴシック"/>
              </a:rPr>
              <a:t>Fixture restriction</a:t>
            </a:r>
          </a:p>
          <a:p>
            <a:pPr eaLnBrk="1" hangingPunct="1"/>
            <a:endParaRPr lang="en-US" sz="2800" dirty="0" smtClean="0">
              <a:ea typeface="ＭＳ Ｐゴシック"/>
            </a:endParaRPr>
          </a:p>
        </p:txBody>
      </p:sp>
      <p:pic>
        <p:nvPicPr>
          <p:cNvPr id="84996" name="Picture 4" descr="comchec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44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4343400" y="55626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+mj-lt"/>
              </a:rPr>
              <a:t>$ 1.20 per watt</a:t>
            </a: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228600" y="3124200"/>
            <a:ext cx="8305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Majority of Products:    	 HP / RW T8/T5/T5HO  Fixture efficiency &gt; 75%</a:t>
            </a:r>
          </a:p>
          <a:p>
            <a:pPr>
              <a:spcBef>
                <a:spcPct val="50000"/>
              </a:spcBef>
            </a:pPr>
            <a:r>
              <a:rPr lang="en-US" dirty="0"/>
              <a:t>			 Linear LED DLC 1X4/2X4/2X2</a:t>
            </a:r>
          </a:p>
          <a:p>
            <a:pPr>
              <a:spcBef>
                <a:spcPct val="50000"/>
              </a:spcBef>
            </a:pPr>
            <a:r>
              <a:rPr lang="en-US" dirty="0"/>
              <a:t>Majority of the balance:   DLC / Energy Star  an/or</a:t>
            </a:r>
          </a:p>
          <a:p>
            <a:pPr>
              <a:spcBef>
                <a:spcPct val="50000"/>
              </a:spcBef>
            </a:pPr>
            <a:r>
              <a:rPr lang="en-US" dirty="0"/>
              <a:t>			 Innovative technologies</a:t>
            </a:r>
          </a:p>
        </p:txBody>
      </p:sp>
      <p:pic>
        <p:nvPicPr>
          <p:cNvPr id="84999" name="Picture 9" descr="70688lg__06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10" descr="ANd9GcQ-rGqg74B8WUpSprMnSkbnCwXLm906hNqw6vHNALkGL2-MVvUV8pOB8ZVA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601980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11" descr="header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105400"/>
            <a:ext cx="914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Performance Lighting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1600200"/>
            <a:ext cx="86868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/>
              </a:rPr>
              <a:t>Tier 2: 25% Example 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>
              <a:ea typeface="ＭＳ Ｐゴシック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>
              <a:ea typeface="ＭＳ Ｐゴシック"/>
            </a:endParaRPr>
          </a:p>
          <a:p>
            <a:pPr eaLnBrk="1" hangingPunct="1"/>
            <a:endParaRPr lang="en-US" sz="2800" dirty="0" smtClean="0">
              <a:ea typeface="ＭＳ Ｐゴシック"/>
            </a:endParaRPr>
          </a:p>
        </p:txBody>
      </p:sp>
      <p:pic>
        <p:nvPicPr>
          <p:cNvPr id="86020" name="Picture 4" descr="comchec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44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343400" y="5775325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+mj-lt"/>
              </a:rPr>
              <a:t>$ 1.20 per watt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743200" y="2743200"/>
            <a:ext cx="44958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COMcheck </a:t>
            </a:r>
            <a:r>
              <a:rPr lang="en-US" b="1" dirty="0"/>
              <a:t>fixture count:</a:t>
            </a:r>
            <a:r>
              <a:rPr lang="en-US" dirty="0"/>
              <a:t>  100 units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HP/RW T8-T5-T5HO  &gt; 75%     52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Linear LED 2x2/2x4/1x4		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DLC - Energy Star and/or	        26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Innovative technologies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Others			        </a:t>
            </a:r>
            <a:r>
              <a:rPr lang="en-US" sz="1800" u="sng" dirty="0"/>
              <a:t>22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	Total	       100</a:t>
            </a:r>
          </a:p>
        </p:txBody>
      </p:sp>
      <p:pic>
        <p:nvPicPr>
          <p:cNvPr id="86023" name="Picture 9" descr="lia12pic_PinnacleArchitecturalLighting_LucenwithConvertible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1981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Text Box 10"/>
          <p:cNvSpPr txBox="1">
            <a:spLocks noChangeArrowheads="1"/>
          </p:cNvSpPr>
          <p:nvPr/>
        </p:nvSpPr>
        <p:spPr bwMode="auto">
          <a:xfrm>
            <a:off x="1066800" y="33528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76% </a:t>
            </a:r>
          </a:p>
        </p:txBody>
      </p:sp>
      <p:pic>
        <p:nvPicPr>
          <p:cNvPr id="86025" name="Picture 12" descr="lia12pic_CreeCS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16779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14" descr="header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5715000"/>
            <a:ext cx="914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7" name="AutoShape 16" descr="9k="/>
          <p:cNvSpPr>
            <a:spLocks noChangeAspect="1" noChangeArrowheads="1"/>
          </p:cNvSpPr>
          <p:nvPr/>
        </p:nvSpPr>
        <p:spPr bwMode="auto">
          <a:xfrm>
            <a:off x="4219575" y="-26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6028" name="AutoShape 18" descr="9k="/>
          <p:cNvSpPr>
            <a:spLocks noChangeAspect="1" noChangeArrowheads="1"/>
          </p:cNvSpPr>
          <p:nvPr/>
        </p:nvSpPr>
        <p:spPr bwMode="auto">
          <a:xfrm>
            <a:off x="4219575" y="-26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6029" name="Picture 20" descr="ANd9GcQ-rGqg74B8WUpSprMnSkbnCwXLm906hNqw6vHNALkGL2-MVvUV8pOB8ZVA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495800"/>
            <a:ext cx="520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24" descr="bb2126640db9a19a_9500-w252-h252-b1-p0--modern%20pendant%20light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200400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Performance Lighting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8" descr="186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19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16" descr="69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1600200"/>
            <a:ext cx="86868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/>
              </a:rPr>
              <a:t>Tier 2: 25% Example 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>
              <a:ea typeface="ＭＳ Ｐゴシック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>
              <a:ea typeface="ＭＳ Ｐゴシック"/>
            </a:endParaRPr>
          </a:p>
          <a:p>
            <a:pPr eaLnBrk="1" hangingPunct="1"/>
            <a:endParaRPr lang="en-US" sz="2800" dirty="0" smtClean="0">
              <a:ea typeface="ＭＳ Ｐゴシック"/>
            </a:endParaRPr>
          </a:p>
        </p:txBody>
      </p:sp>
      <p:pic>
        <p:nvPicPr>
          <p:cNvPr id="87046" name="Picture 4" descr="comcheck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44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Text Box 5"/>
          <p:cNvSpPr txBox="1">
            <a:spLocks noChangeArrowheads="1"/>
          </p:cNvSpPr>
          <p:nvPr/>
        </p:nvSpPr>
        <p:spPr bwMode="auto">
          <a:xfrm>
            <a:off x="4343400" y="5775325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+mj-lt"/>
              </a:rPr>
              <a:t>$ 1.20 per watt</a:t>
            </a:r>
          </a:p>
        </p:txBody>
      </p:sp>
      <p:sp>
        <p:nvSpPr>
          <p:cNvPr id="87048" name="Text Box 6"/>
          <p:cNvSpPr txBox="1">
            <a:spLocks noChangeArrowheads="1"/>
          </p:cNvSpPr>
          <p:nvPr/>
        </p:nvSpPr>
        <p:spPr bwMode="auto">
          <a:xfrm>
            <a:off x="2743200" y="2743200"/>
            <a:ext cx="44958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COMcheck </a:t>
            </a:r>
            <a:r>
              <a:rPr lang="en-US" b="1" dirty="0"/>
              <a:t>fixture count:</a:t>
            </a:r>
            <a:r>
              <a:rPr lang="en-US" dirty="0"/>
              <a:t>  100 units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HP/RW T8-T5-T5HO  &gt; 75%     75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Linear LED 2x2/2x4/1x4		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DLC - Energy Star and/or	        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Innovative technologies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Others			        </a:t>
            </a:r>
            <a:r>
              <a:rPr lang="en-US" sz="1800" u="sng" dirty="0"/>
              <a:t>25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	Total	       100</a:t>
            </a:r>
          </a:p>
        </p:txBody>
      </p:sp>
      <p:sp>
        <p:nvSpPr>
          <p:cNvPr id="87049" name="Text Box 8"/>
          <p:cNvSpPr txBox="1">
            <a:spLocks noChangeArrowheads="1"/>
          </p:cNvSpPr>
          <p:nvPr/>
        </p:nvSpPr>
        <p:spPr bwMode="auto">
          <a:xfrm>
            <a:off x="1066800" y="33528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76% </a:t>
            </a:r>
          </a:p>
        </p:txBody>
      </p:sp>
      <p:pic>
        <p:nvPicPr>
          <p:cNvPr id="87050" name="Picture 10" descr="header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791200"/>
            <a:ext cx="914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1" name="AutoShape 11" descr="9k="/>
          <p:cNvSpPr>
            <a:spLocks noChangeAspect="1" noChangeArrowheads="1"/>
          </p:cNvSpPr>
          <p:nvPr/>
        </p:nvSpPr>
        <p:spPr bwMode="auto">
          <a:xfrm>
            <a:off x="4219575" y="-26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52" name="AutoShape 12" descr="9k="/>
          <p:cNvSpPr>
            <a:spLocks noChangeAspect="1" noChangeArrowheads="1"/>
          </p:cNvSpPr>
          <p:nvPr/>
        </p:nvSpPr>
        <p:spPr bwMode="auto">
          <a:xfrm>
            <a:off x="4219575" y="-26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7053" name="Picture 13" descr="ANd9GcQ-rGqg74B8WUpSprMnSkbnCwXLm906hNqw6vHNALkGL2-MVvUV8pOB8ZVA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419600"/>
            <a:ext cx="520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bb2126640db9a19a_9500-w252-h252-b1-p0--modern%20pendant%20light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200400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990600"/>
          </a:xfrm>
        </p:spPr>
        <p:txBody>
          <a:bodyPr anchor="ctr"/>
          <a:lstStyle/>
          <a:p>
            <a:r>
              <a:rPr lang="en-US" dirty="0" smtClean="0"/>
              <a:t>Performance Lighting </a:t>
            </a:r>
            <a:r>
              <a:rPr lang="en-US" sz="24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772400" cy="2667000"/>
          </a:xfrm>
        </p:spPr>
        <p:txBody>
          <a:bodyPr anchor="ctr"/>
          <a:lstStyle/>
          <a:p>
            <a:r>
              <a:rPr lang="en-US" dirty="0" smtClean="0">
                <a:latin typeface="Arial" charset="0"/>
                <a:cs typeface="Arial" charset="0"/>
              </a:rPr>
              <a:t>Massachusetts Technical Assessment Committee (MTAC)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Nicole Price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7548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Goal is to evaluate promising new natural gas and electric efficiency technologies using a consistent statewide process</a:t>
            </a:r>
          </a:p>
          <a:p>
            <a:endParaRPr lang="en-US" dirty="0" smtClean="0"/>
          </a:p>
          <a:p>
            <a:r>
              <a:rPr lang="en-US" dirty="0" smtClean="0"/>
              <a:t>Provide a single point of contact to submit new technologies for review</a:t>
            </a:r>
          </a:p>
          <a:p>
            <a:endParaRPr lang="en-US" dirty="0" smtClean="0"/>
          </a:p>
          <a:p>
            <a:r>
              <a:rPr lang="en-US" dirty="0" smtClean="0"/>
              <a:t>Provide a single definitive source for determining Mass Save</a:t>
            </a:r>
            <a:r>
              <a:rPr lang="en-US" sz="2400" b="1" baseline="30000" dirty="0" smtClean="0"/>
              <a:t>®</a:t>
            </a:r>
            <a:r>
              <a:rPr lang="en-US" dirty="0" smtClean="0"/>
              <a:t> eligibility</a:t>
            </a:r>
          </a:p>
          <a:p>
            <a:endParaRPr lang="en-US" dirty="0" smtClean="0"/>
          </a:p>
          <a:p>
            <a:r>
              <a:rPr lang="en-US" dirty="0" smtClean="0"/>
              <a:t>Apply a single statewide method for calculating energy savings</a:t>
            </a:r>
          </a:p>
          <a:p>
            <a:endParaRPr lang="en-US" dirty="0" smtClean="0"/>
          </a:p>
          <a:p>
            <a:r>
              <a:rPr lang="en-US" dirty="0" smtClean="0"/>
              <a:t>The MTAC committee has one member from each PA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Overview </a:t>
            </a:r>
            <a:r>
              <a:rPr lang="en-US" sz="2400" dirty="0" smtClean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831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new technology must pass Mass Save</a:t>
            </a:r>
            <a:r>
              <a:rPr lang="en-US" sz="2400" b="1" baseline="30000" dirty="0" smtClean="0"/>
              <a:t>®</a:t>
            </a:r>
            <a:r>
              <a:rPr lang="en-US" dirty="0" smtClean="0"/>
              <a:t> Benefit Cost Ratio Screening</a:t>
            </a:r>
          </a:p>
          <a:p>
            <a:pPr lvl="1"/>
            <a:r>
              <a:rPr lang="en-US" dirty="0" smtClean="0"/>
              <a:t>Starts as a custom measure with individual evaluation of cost &amp;   savings for each project</a:t>
            </a:r>
          </a:p>
          <a:p>
            <a:pPr lvl="1"/>
            <a:r>
              <a:rPr lang="en-US" dirty="0" smtClean="0"/>
              <a:t>Appropriate technologies may evolve into a prescriptive offering</a:t>
            </a:r>
          </a:p>
          <a:p>
            <a:endParaRPr lang="en-US" dirty="0" smtClean="0"/>
          </a:p>
          <a:p>
            <a:r>
              <a:rPr lang="en-US" dirty="0" smtClean="0"/>
              <a:t>Application policy for new technologies available on the Mass Save</a:t>
            </a:r>
            <a:r>
              <a:rPr lang="en-US" sz="2400" b="1" baseline="30000" dirty="0" smtClean="0"/>
              <a:t>®</a:t>
            </a:r>
            <a:r>
              <a:rPr lang="en-US" dirty="0" smtClean="0"/>
              <a:t> website</a:t>
            </a:r>
          </a:p>
          <a:p>
            <a:endParaRPr lang="en-US" dirty="0" smtClean="0"/>
          </a:p>
          <a:p>
            <a:r>
              <a:rPr lang="en-US" dirty="0" smtClean="0"/>
              <a:t>Separate commercial/industrial &amp; residential MTAC committees merging in 2013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1752600"/>
          </a:xfrm>
        </p:spPr>
        <p:txBody>
          <a:bodyPr anchor="ctr"/>
          <a:lstStyle/>
          <a:p>
            <a:r>
              <a:rPr lang="en-US" dirty="0" smtClean="0">
                <a:latin typeface="Arial" charset="0"/>
                <a:cs typeface="Arial" charset="0"/>
              </a:rPr>
              <a:t>Natural Gas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Matt </a:t>
            </a:r>
            <a:r>
              <a:rPr lang="en-US" sz="2800" b="1" dirty="0" err="1" smtClean="0">
                <a:latin typeface="Arial" charset="0"/>
                <a:cs typeface="Arial" charset="0"/>
              </a:rPr>
              <a:t>Zenni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72400" cy="2057400"/>
          </a:xfrm>
        </p:spPr>
        <p:txBody>
          <a:bodyPr anchor="ctr"/>
          <a:lstStyle/>
          <a:p>
            <a:r>
              <a:rPr lang="en-US" dirty="0" smtClean="0">
                <a:latin typeface="Arial" charset="0"/>
                <a:cs typeface="Arial" charset="0"/>
              </a:rPr>
              <a:t>Mass Save Financing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Vicki </a:t>
            </a:r>
            <a:r>
              <a:rPr lang="en-US" sz="2800" b="1" dirty="0" err="1" smtClean="0">
                <a:latin typeface="Arial" charset="0"/>
                <a:cs typeface="Arial" charset="0"/>
              </a:rPr>
              <a:t>Marchant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b="1" dirty="0" smtClean="0">
                <a:latin typeface="Franklin Gothic Book" pitchFamily="34" charset="0"/>
                <a:ea typeface="ＭＳ Ｐゴシック"/>
              </a:rPr>
              <a:t>Overview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r>
              <a:rPr lang="en-US" dirty="0" smtClean="0">
                <a:latin typeface="Franklin Gothic Book" pitchFamily="34" charset="0"/>
                <a:ea typeface="ＭＳ Ｐゴシック"/>
              </a:rPr>
              <a:t>No changes in 2013</a:t>
            </a:r>
          </a:p>
          <a:p>
            <a:endParaRPr lang="en-US" dirty="0" smtClean="0">
              <a:latin typeface="Franklin Gothic Book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Franklin Gothic Book" pitchFamily="34" charset="0"/>
                <a:ea typeface="ＭＳ Ｐゴシック"/>
              </a:rPr>
              <a:t>Scheduled interest payments on the loan will be pre-paid by the PA </a:t>
            </a:r>
            <a:r>
              <a:rPr lang="en-US" b="1" dirty="0" smtClean="0">
                <a:latin typeface="Franklin Gothic Book" pitchFamily="34" charset="0"/>
                <a:ea typeface="ＭＳ Ｐゴシック"/>
              </a:rPr>
              <a:t>in lieu of</a:t>
            </a:r>
            <a:r>
              <a:rPr lang="en-US" dirty="0" smtClean="0">
                <a:latin typeface="Franklin Gothic Book" pitchFamily="34" charset="0"/>
                <a:ea typeface="ＭＳ Ｐゴシック"/>
              </a:rPr>
              <a:t> a portion of the Mass Save incentive or rebate</a:t>
            </a:r>
          </a:p>
          <a:p>
            <a:pPr lvl="1"/>
            <a:endParaRPr lang="en-US" dirty="0" smtClean="0">
              <a:latin typeface="Franklin Gothic Book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Franklin Gothic Book" pitchFamily="34" charset="0"/>
                <a:ea typeface="ＭＳ Ｐゴシック"/>
              </a:rPr>
              <a:t>Loans available up to $100,000 with terms up to 7 years, contingent on the amount of the qualifying incentive</a:t>
            </a:r>
          </a:p>
          <a:p>
            <a:pPr lvl="1"/>
            <a:endParaRPr lang="en-US" dirty="0" smtClean="0">
              <a:latin typeface="Franklin Gothic Book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Franklin Gothic Book" pitchFamily="34" charset="0"/>
                <a:ea typeface="ＭＳ Ｐゴシック"/>
              </a:rPr>
              <a:t>Financing subject to approval by the participating lender</a:t>
            </a:r>
          </a:p>
          <a:p>
            <a:pPr lvl="1"/>
            <a:endParaRPr lang="en-US" dirty="0" smtClean="0">
              <a:latin typeface="Franklin Gothic Book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Franklin Gothic Book" pitchFamily="34" charset="0"/>
                <a:ea typeface="ＭＳ Ｐゴシック"/>
              </a:rPr>
              <a:t>Improvements require PA pre-approval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b="1" dirty="0" smtClean="0">
                <a:latin typeface="Franklin Gothic Book" pitchFamily="34" charset="0"/>
                <a:ea typeface="ＭＳ Ｐゴシック"/>
              </a:rPr>
              <a:t>How To Apply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300" dirty="0" smtClean="0">
                <a:latin typeface="Franklin Gothic Book" pitchFamily="34" charset="0"/>
                <a:ea typeface="ＭＳ Ｐゴシック"/>
              </a:rPr>
              <a:t>Submit energy efficiency application to PA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Franklin Gothic Book" pitchFamily="34" charset="0"/>
                <a:ea typeface="ＭＳ Ｐゴシック"/>
              </a:rPr>
              <a:t>Indicate interest in financing to PA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Franklin Gothic Book" pitchFamily="34" charset="0"/>
                <a:ea typeface="ＭＳ Ｐゴシック"/>
              </a:rPr>
              <a:t>Obtain Pre-approval letter along with Interest Subsidy Authorization Form from PA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Franklin Gothic Book" pitchFamily="34" charset="0"/>
                <a:ea typeface="ＭＳ Ｐゴシック"/>
              </a:rPr>
              <a:t>Customer submits Pre-approval Letter and Interest Subsidy Authorization form to the Lender for approval to secure loan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Franklin Gothic Book" pitchFamily="34" charset="0"/>
                <a:ea typeface="ＭＳ Ｐゴシック"/>
              </a:rPr>
              <a:t>Measures are installed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Franklin Gothic Book" pitchFamily="34" charset="0"/>
                <a:ea typeface="ＭＳ Ｐゴシック"/>
              </a:rPr>
              <a:t>Notify PA and Lender when installation is complete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Franklin Gothic Book" pitchFamily="34" charset="0"/>
                <a:ea typeface="ＭＳ Ｐゴシック"/>
              </a:rPr>
              <a:t>PA will verify measures through an on-site inspection and notify the Lender once the project passes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Franklin Gothic Book" pitchFamily="34" charset="0"/>
                <a:ea typeface="ＭＳ Ｐゴシック"/>
              </a:rPr>
              <a:t>Submit final costs to both the PA and Lender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Franklin Gothic Book" pitchFamily="34" charset="0"/>
                <a:ea typeface="ＭＳ Ｐゴシック"/>
              </a:rPr>
              <a:t>Lender will release the loan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Franklin Gothic Book" pitchFamily="34" charset="0"/>
                <a:ea typeface="ＭＳ Ｐゴシック"/>
              </a:rPr>
              <a:t>PA will release any incentive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25" y="1865635"/>
            <a:ext cx="1273175" cy="125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342" y="3352800"/>
            <a:ext cx="29406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901" y="3429000"/>
            <a:ext cx="1826691" cy="68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72000"/>
            <a:ext cx="150077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419600"/>
            <a:ext cx="229123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CMA Logo colo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6420" y="2057400"/>
            <a:ext cx="23485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" descr="S:\common\logo\RGB.(Web_&amp;_Online)\JPG\bg_logo_rgb_2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8502" y="1981200"/>
            <a:ext cx="130369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G_HWHFY_PMS3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5632" y="3505200"/>
            <a:ext cx="1801368" cy="536448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752600"/>
          </a:xfrm>
        </p:spPr>
        <p:txBody>
          <a:bodyPr anchor="ctr"/>
          <a:lstStyle/>
          <a:p>
            <a:r>
              <a:rPr lang="en-US" dirty="0" smtClean="0">
                <a:latin typeface="Arial" charset="0"/>
                <a:cs typeface="Arial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5"/>
          <p:cNvSpPr>
            <a:spLocks noGrp="1"/>
          </p:cNvSpPr>
          <p:nvPr>
            <p:ph type="title" idx="4294967295"/>
          </p:nvPr>
        </p:nvSpPr>
        <p:spPr>
          <a:xfrm>
            <a:off x="685800" y="1066800"/>
            <a:ext cx="7772400" cy="3733800"/>
          </a:xfrm>
        </p:spPr>
        <p:txBody>
          <a:bodyPr anchor="ctr"/>
          <a:lstStyle/>
          <a:p>
            <a:pPr algn="ctr" eaLnBrk="1" hangingPunct="1"/>
            <a:r>
              <a:rPr lang="en-US" sz="4400" dirty="0" smtClean="0">
                <a:ea typeface="ＭＳ Ｐゴシック"/>
              </a:rPr>
              <a:t>For More Information…</a:t>
            </a:r>
            <a:r>
              <a:rPr lang="en-US" dirty="0" smtClean="0">
                <a:ea typeface="ＭＳ Ｐゴシック"/>
              </a:rPr>
              <a:t/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/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 </a:t>
            </a:r>
            <a:r>
              <a:rPr lang="en-US" dirty="0" smtClean="0">
                <a:ea typeface="ＭＳ Ｐゴシック"/>
                <a:hlinkClick r:id="rId2"/>
              </a:rPr>
              <a:t>www.masssave.com</a:t>
            </a:r>
            <a:r>
              <a:rPr lang="en-US" dirty="0" smtClean="0">
                <a:ea typeface="ＭＳ Ｐゴシック"/>
              </a:rPr>
              <a:t>  </a:t>
            </a:r>
            <a:br>
              <a:rPr lang="en-US" dirty="0" smtClean="0">
                <a:ea typeface="ＭＳ Ｐゴシック"/>
              </a:rPr>
            </a:br>
            <a:r>
              <a:rPr lang="en-US" dirty="0">
                <a:ea typeface="ＭＳ Ｐゴシック"/>
              </a:rPr>
              <a:t/>
            </a:r>
            <a:br>
              <a:rPr lang="en-US" dirty="0">
                <a:ea typeface="ＭＳ Ｐゴシック"/>
              </a:rPr>
            </a:br>
            <a:r>
              <a:rPr lang="en-US" dirty="0" smtClean="0">
                <a:ea typeface="ＭＳ Ｐゴシック"/>
                <a:hlinkClick r:id="rId3"/>
              </a:rPr>
              <a:t>www.capelightcompact.org</a:t>
            </a:r>
            <a:r>
              <a:rPr lang="en-US" dirty="0" smtClean="0">
                <a:ea typeface="ＭＳ Ｐゴシック"/>
              </a:rPr>
              <a:t/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/>
            </a:r>
            <a:br>
              <a:rPr lang="en-US" dirty="0" smtClean="0">
                <a:ea typeface="ＭＳ Ｐゴシック"/>
              </a:rPr>
            </a:br>
            <a:endParaRPr lang="en-US" sz="4200" dirty="0" smtClean="0">
              <a:ea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Heating Equipment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58547"/>
            <a:ext cx="6096000" cy="367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419600"/>
            <a:ext cx="28765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6477000" y="394329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n-lt"/>
              </a:rPr>
              <a:t>2012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Heating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Furnace Rebates 2013</a:t>
            </a:r>
          </a:p>
          <a:p>
            <a:pPr lvl="1"/>
            <a:r>
              <a:rPr lang="en-US" sz="1800" dirty="0" smtClean="0"/>
              <a:t>Furnace up to 150 MBH 95% AFUE or greater &amp; ECM   		$300 </a:t>
            </a:r>
          </a:p>
          <a:p>
            <a:pPr lvl="1"/>
            <a:r>
              <a:rPr lang="en-US" sz="1800" dirty="0" smtClean="0"/>
              <a:t>Furnace up to 150 MBH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97% </a:t>
            </a:r>
            <a:r>
              <a:rPr lang="en-US" sz="1800" dirty="0" smtClean="0"/>
              <a:t>AFUE or greater &amp; ECM   		$450 </a:t>
            </a:r>
          </a:p>
          <a:p>
            <a:endParaRPr lang="en-US" dirty="0" smtClean="0"/>
          </a:p>
          <a:p>
            <a:r>
              <a:rPr lang="en-US" dirty="0" smtClean="0"/>
              <a:t>Unit Heater Rebates 2013</a:t>
            </a:r>
          </a:p>
          <a:p>
            <a:pPr lvl="1"/>
            <a:r>
              <a:rPr lang="en-US" sz="1800" dirty="0" smtClean="0"/>
              <a:t>Unit Heater up to 300 MBH 90% Thermal Efficiency or greater  	$750 </a:t>
            </a:r>
          </a:p>
          <a:p>
            <a:endParaRPr lang="en-US" dirty="0" smtClean="0"/>
          </a:p>
          <a:p>
            <a:r>
              <a:rPr lang="en-US" dirty="0" smtClean="0"/>
              <a:t>Infrared Heater Rebates 2013</a:t>
            </a:r>
          </a:p>
          <a:p>
            <a:pPr lvl="1"/>
            <a:r>
              <a:rPr lang="en-US" sz="1800" dirty="0" smtClean="0"/>
              <a:t>Infrared Heaters all sizes, Low Intensity   			$750 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Mass Save">
      <a:dk1>
        <a:srgbClr val="000000"/>
      </a:dk1>
      <a:lt1>
        <a:srgbClr val="FFFFFF"/>
      </a:lt1>
      <a:dk2>
        <a:srgbClr val="592B02"/>
      </a:dk2>
      <a:lt2>
        <a:srgbClr val="5D5D5D"/>
      </a:lt2>
      <a:accent1>
        <a:srgbClr val="64B006"/>
      </a:accent1>
      <a:accent2>
        <a:srgbClr val="944E11"/>
      </a:accent2>
      <a:accent3>
        <a:srgbClr val="C0E559"/>
      </a:accent3>
      <a:accent4>
        <a:srgbClr val="287FF2"/>
      </a:accent4>
      <a:accent5>
        <a:srgbClr val="969696"/>
      </a:accent5>
      <a:accent6>
        <a:srgbClr val="592B02"/>
      </a:accent6>
      <a:hlink>
        <a:srgbClr val="287FF2"/>
      </a:hlink>
      <a:folHlink>
        <a:srgbClr val="64B00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3355</TotalTime>
  <Words>2074</Words>
  <Application>Microsoft Office PowerPoint</Application>
  <PresentationFormat>On-screen Show (4:3)</PresentationFormat>
  <Paragraphs>505</Paragraphs>
  <Slides>74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Custom Design</vt:lpstr>
      <vt:lpstr>Civic</vt:lpstr>
      <vt:lpstr>PowerPoint Presentation</vt:lpstr>
      <vt:lpstr>Mass Save® Utility and Energy Efficiency Program Sponsors</vt:lpstr>
      <vt:lpstr>Agenda</vt:lpstr>
      <vt:lpstr>2013 Program Highlights  Meredith Miller</vt:lpstr>
      <vt:lpstr>Custom Projects  Nicole Price</vt:lpstr>
      <vt:lpstr>Custom Projects</vt:lpstr>
      <vt:lpstr>Natural Gas  Matt Zenni</vt:lpstr>
      <vt:lpstr>Heating Equipment</vt:lpstr>
      <vt:lpstr>Heating Equipment</vt:lpstr>
      <vt:lpstr>Hot Water Boiler</vt:lpstr>
      <vt:lpstr>Controls</vt:lpstr>
      <vt:lpstr>Water Heating Equipment</vt:lpstr>
      <vt:lpstr>Kitchen Equipment</vt:lpstr>
      <vt:lpstr>Questions?</vt:lpstr>
      <vt:lpstr>Electric, Non-Lighting  Nicole Price and Vicki Marchant</vt:lpstr>
      <vt:lpstr>NEW ENERGY STAR®  Electric Kitchen Equipment</vt:lpstr>
      <vt:lpstr>Motors and Variable Speed Drives</vt:lpstr>
      <vt:lpstr>Cool Choice</vt:lpstr>
      <vt:lpstr>Pay for Performance (P4P)</vt:lpstr>
      <vt:lpstr>Compressed Air</vt:lpstr>
      <vt:lpstr>Vending Misers</vt:lpstr>
      <vt:lpstr>HVAC Chillers – Incentives and Size Categories Unchanged form 2012</vt:lpstr>
      <vt:lpstr>Energy Management Systems</vt:lpstr>
      <vt:lpstr>Advanced Buildings</vt:lpstr>
      <vt:lpstr>Combined Heat &amp; Power  Dinesh Patel</vt:lpstr>
      <vt:lpstr>Project Considerations</vt:lpstr>
      <vt:lpstr>Third Party Review and TA Studies</vt:lpstr>
      <vt:lpstr>Factors to Consider</vt:lpstr>
      <vt:lpstr>New Policy Changes</vt:lpstr>
      <vt:lpstr>Summary</vt:lpstr>
      <vt:lpstr>Questions?</vt:lpstr>
      <vt:lpstr>Mass Save Bright Opportunities (Upstream Lighting)   Vicki Marchant</vt:lpstr>
      <vt:lpstr>  Upstream Model   </vt:lpstr>
      <vt:lpstr>Upstream Model  &amp; Market Transformation</vt:lpstr>
      <vt:lpstr>Upstream Model &amp; Market Transformation</vt:lpstr>
      <vt:lpstr>Upstream  RWT8s &amp; T5HO</vt:lpstr>
      <vt:lpstr>Increased Incentives for RW T8 &amp; T5HO Lamps</vt:lpstr>
      <vt:lpstr>Upgrade to LEDs and Start Saving</vt:lpstr>
      <vt:lpstr>New LED lamps included in the Program</vt:lpstr>
      <vt:lpstr>Program Requirements</vt:lpstr>
      <vt:lpstr>2013 Goal: Continue to Build the Program</vt:lpstr>
      <vt:lpstr>Mass Save® Bright Opportunities (Upstream Lighting)   www.masssave.com/upstream_lighting  </vt:lpstr>
      <vt:lpstr>Lighting Systems &amp; Controls  Vicki Marchant and Nicole Price </vt:lpstr>
      <vt:lpstr>Agenda</vt:lpstr>
      <vt:lpstr>Why Lighting?</vt:lpstr>
      <vt:lpstr>Lighting &amp; Lighting Controls</vt:lpstr>
      <vt:lpstr>New Construction</vt:lpstr>
      <vt:lpstr>New Construction (cont.)</vt:lpstr>
      <vt:lpstr>New Construction (cont.)</vt:lpstr>
      <vt:lpstr>New Construction (cont.)</vt:lpstr>
      <vt:lpstr>New Construction (cont.)</vt:lpstr>
      <vt:lpstr>New Construction (cont.)</vt:lpstr>
      <vt:lpstr>New Construction (cont.)</vt:lpstr>
      <vt:lpstr>New Construction (cont.)</vt:lpstr>
      <vt:lpstr>New Construction (cont.)</vt:lpstr>
      <vt:lpstr>Retrofit</vt:lpstr>
      <vt:lpstr>Retrofit (cont.)</vt:lpstr>
      <vt:lpstr>Retrofit (cont.)</vt:lpstr>
      <vt:lpstr>Retrofit (cont.)</vt:lpstr>
      <vt:lpstr>Retrofit (cont.)</vt:lpstr>
      <vt:lpstr>Retrofit (cont.)</vt:lpstr>
      <vt:lpstr>Performance Lighting</vt:lpstr>
      <vt:lpstr>Performance Lighting (cont.)</vt:lpstr>
      <vt:lpstr>Performance Lighting (cont.)</vt:lpstr>
      <vt:lpstr>Performance Lighting (cont.)</vt:lpstr>
      <vt:lpstr>Performance Lighting (cont.)</vt:lpstr>
      <vt:lpstr>Massachusetts Technical Assessment Committee (MTAC)  Nicole Price</vt:lpstr>
      <vt:lpstr>Overview</vt:lpstr>
      <vt:lpstr>Overview (cont.)</vt:lpstr>
      <vt:lpstr>Mass Save Financing  Vicki Marchant</vt:lpstr>
      <vt:lpstr>Overview</vt:lpstr>
      <vt:lpstr>How To Apply</vt:lpstr>
      <vt:lpstr>THANK YOU</vt:lpstr>
      <vt:lpstr>For More Information…   www.masssave.com    www.capelightcompact.org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Vicki Marchant</dc:creator>
  <cp:lastModifiedBy>CLC intern1</cp:lastModifiedBy>
  <cp:revision>219</cp:revision>
  <cp:lastPrinted>2013-02-15T21:33:49Z</cp:lastPrinted>
  <dcterms:created xsi:type="dcterms:W3CDTF">2010-06-11T14:51:43Z</dcterms:created>
  <dcterms:modified xsi:type="dcterms:W3CDTF">2013-02-19T21:51:30Z</dcterms:modified>
</cp:coreProperties>
</file>